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1921" r:id="rId3"/>
    <p:sldId id="350" r:id="rId4"/>
    <p:sldId id="257" r:id="rId5"/>
    <p:sldId id="258" r:id="rId6"/>
    <p:sldId id="259" r:id="rId7"/>
    <p:sldId id="260" r:id="rId8"/>
    <p:sldId id="1989" r:id="rId9"/>
    <p:sldId id="261" r:id="rId10"/>
    <p:sldId id="262" r:id="rId11"/>
    <p:sldId id="264" r:id="rId12"/>
    <p:sldId id="265" r:id="rId13"/>
    <p:sldId id="263" r:id="rId14"/>
    <p:sldId id="266" r:id="rId15"/>
    <p:sldId id="1991" r:id="rId16"/>
    <p:sldId id="1992" r:id="rId17"/>
    <p:sldId id="1994" r:id="rId18"/>
    <p:sldId id="1997" r:id="rId19"/>
    <p:sldId id="1993" r:id="rId20"/>
    <p:sldId id="1995" r:id="rId21"/>
    <p:sldId id="1996" r:id="rId22"/>
    <p:sldId id="1922" r:id="rId23"/>
    <p:sldId id="1998" r:id="rId24"/>
    <p:sldId id="1983" r:id="rId25"/>
    <p:sldId id="1984" r:id="rId26"/>
    <p:sldId id="1923" r:id="rId27"/>
    <p:sldId id="1985" r:id="rId28"/>
    <p:sldId id="1986" r:id="rId29"/>
    <p:sldId id="1988" r:id="rId30"/>
    <p:sldId id="345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" panose="02040503050406030204" pitchFamily="18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Helvetica Neue Light" panose="02000403000000020004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8" roundtripDataSignature="AMtx7mgFl2I+HisjrTNRMJF/nKV5aKLb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06595A-B484-4418-9FFC-7B2D980D21BF}">
  <a:tblStyle styleId="{7306595A-B484-4418-9FFC-7B2D980D21BF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2"/>
    <p:restoredTop sz="80217"/>
  </p:normalViewPr>
  <p:slideViewPr>
    <p:cSldViewPr snapToGrid="0" snapToObjects="1">
      <p:cViewPr varScale="1">
        <p:scale>
          <a:sx n="129" d="100"/>
          <a:sy n="129" d="100"/>
        </p:scale>
        <p:origin x="1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10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11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108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fdf01b8f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fdf01b8f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02b9e14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02b9e14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fdf01b8f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fdf01b8f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fdf01b8f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fdf01b8f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fdf01b8f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fdf01b8f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0a74997d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0a74997d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9143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1350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1461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4073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6734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8771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8760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0a74997d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0a74997d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4591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0a74997d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0a74997d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3670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707532-839C-41A2-9E71-D5288AEAE66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9947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707532-839C-41A2-9E71-D5288AEAE66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023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fdf01b8f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fdf01b8f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40535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fdf01b8f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fdf01b8f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36632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fdf01b8f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fdf01b8f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355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14609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0a74997d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0a74997d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949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fdf01b8f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fdf01b8f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fdf01b8f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fdf01b8f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fdf01b8f8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fdf01b8f8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fdf01b8f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fdf01b8f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fdf01b8f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fdf01b8f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3193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fdf01b8f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fdf01b8f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6000"/>
              <a:buFont typeface="Cambria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 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Cambr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415600" y="12318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Cambria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mbria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mbria"/>
              <a:buNone/>
              <a:defRPr>
                <a:solidFill>
                  <a:srgbClr val="0070C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6000"/>
              <a:buFont typeface="Cambria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mbria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mbria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mbria"/>
              <a:buNone/>
              <a:defRPr sz="4400" b="0" i="0" u="none" strike="noStrike" cap="none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12" Type="http://schemas.openxmlformats.org/officeDocument/2006/relationships/image" Target="../media/image3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jpg"/><Relationship Id="rId11" Type="http://schemas.openxmlformats.org/officeDocument/2006/relationships/image" Target="../media/image38.jpg"/><Relationship Id="rId5" Type="http://schemas.openxmlformats.org/officeDocument/2006/relationships/image" Target="../media/image32.jpg"/><Relationship Id="rId10" Type="http://schemas.openxmlformats.org/officeDocument/2006/relationships/image" Target="../media/image37.jpg"/><Relationship Id="rId4" Type="http://schemas.openxmlformats.org/officeDocument/2006/relationships/image" Target="../media/image31.jpg"/><Relationship Id="rId9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varianceofgradients.github.io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chiragagarwall12@gmail.com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rustworthyml.org/" TargetMode="External"/><Relationship Id="rId4" Type="http://schemas.openxmlformats.org/officeDocument/2006/relationships/hyperlink" Target="https://twitter.com/_cagarwa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>
            <a:spLocks noGrp="1"/>
          </p:cNvSpPr>
          <p:nvPr>
            <p:ph type="ctrTitle"/>
          </p:nvPr>
        </p:nvSpPr>
        <p:spPr>
          <a:xfrm>
            <a:off x="0" y="316260"/>
            <a:ext cx="12192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5400"/>
              <a:buFont typeface="Cambria"/>
              <a:buNone/>
            </a:pPr>
            <a:r>
              <a:rPr lang="en-US" sz="4200" dirty="0">
                <a:solidFill>
                  <a:srgbClr val="C00000"/>
                </a:solidFill>
              </a:rPr>
              <a:t>Explainable Artificial Intelligence: Overview, Limitations and Way Forward</a:t>
            </a:r>
            <a:endParaRPr sz="4200" dirty="0"/>
          </a:p>
        </p:txBody>
      </p:sp>
      <p:sp>
        <p:nvSpPr>
          <p:cNvPr id="93" name="Google Shape;93;p1"/>
          <p:cNvSpPr txBox="1">
            <a:spLocks noGrp="1"/>
          </p:cNvSpPr>
          <p:nvPr>
            <p:ph type="subTitle" idx="1"/>
          </p:nvPr>
        </p:nvSpPr>
        <p:spPr>
          <a:xfrm>
            <a:off x="232200" y="3687100"/>
            <a:ext cx="117276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sz="3600" dirty="0"/>
              <a:t>Chirag Agarwal</a:t>
            </a:r>
            <a:endParaRPr sz="3600" dirty="0"/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6128" y="4474254"/>
            <a:ext cx="1454250" cy="1413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2D29F2-FB84-4850-8859-2EF7FECC2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733" y="4474255"/>
            <a:ext cx="2051190" cy="1413042"/>
          </a:xfrm>
          <a:prstGeom prst="rect">
            <a:avLst/>
          </a:prstGeom>
        </p:spPr>
      </p:pic>
      <p:pic>
        <p:nvPicPr>
          <p:cNvPr id="1028" name="Picture 4" descr="IITD CSE ">
            <a:extLst>
              <a:ext uri="{FF2B5EF4-FFF2-40B4-BE49-F238E27FC236}">
                <a16:creationId xmlns:a16="http://schemas.microsoft.com/office/drawing/2014/main" id="{20D9B6E3-B5CA-C764-B2E2-FED707642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54" y="81301"/>
            <a:ext cx="1974020" cy="60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I">
            <a:extLst>
              <a:ext uri="{FF2B5EF4-FFF2-40B4-BE49-F238E27FC236}">
                <a16:creationId xmlns:a16="http://schemas.microsoft.com/office/drawing/2014/main" id="{1646B509-9949-194B-F2F4-336E2FB1F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7" t="24910" r="31308" b="24910"/>
          <a:stretch/>
        </p:blipFill>
        <p:spPr bwMode="auto">
          <a:xfrm>
            <a:off x="10029656" y="81301"/>
            <a:ext cx="2051190" cy="5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sz="3600" dirty="0">
                <a:solidFill>
                  <a:srgbClr val="C00000"/>
                </a:solidFill>
              </a:rPr>
              <a:t>Task 3: Analyzing misclassification</a:t>
            </a:r>
            <a:endParaRPr sz="3600" dirty="0">
              <a:solidFill>
                <a:srgbClr val="C00000"/>
              </a:solidFill>
            </a:endParaRPr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34" y="1784385"/>
            <a:ext cx="3941300" cy="344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5434" y="1748137"/>
            <a:ext cx="3941300" cy="3417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0508" y="1726501"/>
            <a:ext cx="3941291" cy="3404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sz="3600" dirty="0">
                <a:solidFill>
                  <a:srgbClr val="C00000"/>
                </a:solidFill>
              </a:rPr>
              <a:t>Task 4: Effective Unsupervised Auditing Tool</a:t>
            </a:r>
            <a:endParaRPr sz="3600" dirty="0">
              <a:solidFill>
                <a:srgbClr val="C00000"/>
              </a:solidFill>
            </a:endParaRPr>
          </a:p>
        </p:txBody>
      </p:sp>
      <p:grpSp>
        <p:nvGrpSpPr>
          <p:cNvPr id="171" name="Google Shape;171;p21"/>
          <p:cNvGrpSpPr/>
          <p:nvPr/>
        </p:nvGrpSpPr>
        <p:grpSpPr>
          <a:xfrm>
            <a:off x="934687" y="1792629"/>
            <a:ext cx="10322625" cy="4472004"/>
            <a:chOff x="511610" y="1448835"/>
            <a:chExt cx="7741969" cy="3354003"/>
          </a:xfrm>
        </p:grpSpPr>
        <p:grpSp>
          <p:nvGrpSpPr>
            <p:cNvPr id="172" name="Google Shape;172;p21"/>
            <p:cNvGrpSpPr/>
            <p:nvPr/>
          </p:nvGrpSpPr>
          <p:grpSpPr>
            <a:xfrm>
              <a:off x="511674" y="1463325"/>
              <a:ext cx="1188658" cy="1501625"/>
              <a:chOff x="628900" y="1390225"/>
              <a:chExt cx="1143600" cy="1501625"/>
            </a:xfrm>
          </p:grpSpPr>
          <p:sp>
            <p:nvSpPr>
              <p:cNvPr id="173" name="Google Shape;173;p21"/>
              <p:cNvSpPr/>
              <p:nvPr/>
            </p:nvSpPr>
            <p:spPr>
              <a:xfrm>
                <a:off x="628900" y="1390225"/>
                <a:ext cx="1143600" cy="118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 b="1"/>
              </a:p>
            </p:txBody>
          </p:sp>
          <p:sp>
            <p:nvSpPr>
              <p:cNvPr id="174" name="Google Shape;174;p21"/>
              <p:cNvSpPr/>
              <p:nvPr/>
            </p:nvSpPr>
            <p:spPr>
              <a:xfrm>
                <a:off x="628900" y="2571750"/>
                <a:ext cx="1143600" cy="320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1067" b="1"/>
                  <a:t>GT : horizontal bar</a:t>
                </a:r>
                <a:endParaRPr sz="1067" b="1"/>
              </a:p>
              <a:p>
                <a:r>
                  <a:rPr lang="en" sz="1067" b="1"/>
                  <a:t>PL : parallel bars</a:t>
                </a:r>
                <a:endParaRPr sz="1067" b="1"/>
              </a:p>
            </p:txBody>
          </p:sp>
        </p:grpSp>
        <p:pic>
          <p:nvPicPr>
            <p:cNvPr id="175" name="Google Shape;17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1610" y="1448835"/>
              <a:ext cx="1188720" cy="1188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62588" y="1456083"/>
              <a:ext cx="1188720" cy="1188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88238" y="1463312"/>
              <a:ext cx="1188720" cy="1188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26053" y="1453513"/>
              <a:ext cx="1188720" cy="1188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064850" y="1470562"/>
              <a:ext cx="1188720" cy="1188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813556" y="3300343"/>
              <a:ext cx="1188720" cy="1188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428501" y="3300338"/>
              <a:ext cx="1188720" cy="1188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064859" y="3300337"/>
              <a:ext cx="1188720" cy="1188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2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162588" y="3300338"/>
              <a:ext cx="1188720" cy="1188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13338" y="3300775"/>
              <a:ext cx="1187000" cy="1187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5" name="Google Shape;185;p21"/>
            <p:cNvGrpSpPr/>
            <p:nvPr/>
          </p:nvGrpSpPr>
          <p:grpSpPr>
            <a:xfrm>
              <a:off x="2162624" y="1470575"/>
              <a:ext cx="1188658" cy="1501625"/>
              <a:chOff x="628900" y="1390225"/>
              <a:chExt cx="1143600" cy="1501625"/>
            </a:xfrm>
          </p:grpSpPr>
          <p:sp>
            <p:nvSpPr>
              <p:cNvPr id="186" name="Google Shape;186;p21"/>
              <p:cNvSpPr/>
              <p:nvPr/>
            </p:nvSpPr>
            <p:spPr>
              <a:xfrm>
                <a:off x="628900" y="1390225"/>
                <a:ext cx="1143600" cy="118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 b="1"/>
              </a:p>
            </p:txBody>
          </p:sp>
          <p:sp>
            <p:nvSpPr>
              <p:cNvPr id="187" name="Google Shape;187;p21"/>
              <p:cNvSpPr/>
              <p:nvPr/>
            </p:nvSpPr>
            <p:spPr>
              <a:xfrm>
                <a:off x="628900" y="2571750"/>
                <a:ext cx="1143600" cy="320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1067" b="1"/>
                  <a:t>GT : plate</a:t>
                </a:r>
                <a:endParaRPr sz="1067" b="1"/>
              </a:p>
              <a:p>
                <a:r>
                  <a:rPr lang="en" sz="1067" b="1"/>
                  <a:t>PL : wok</a:t>
                </a:r>
                <a:endParaRPr sz="1067" b="1"/>
              </a:p>
            </p:txBody>
          </p:sp>
        </p:grpSp>
        <p:grpSp>
          <p:nvGrpSpPr>
            <p:cNvPr id="188" name="Google Shape;188;p21"/>
            <p:cNvGrpSpPr/>
            <p:nvPr/>
          </p:nvGrpSpPr>
          <p:grpSpPr>
            <a:xfrm>
              <a:off x="3788249" y="1463313"/>
              <a:ext cx="1188658" cy="1501625"/>
              <a:chOff x="628900" y="1390225"/>
              <a:chExt cx="1143600" cy="1501625"/>
            </a:xfrm>
          </p:grpSpPr>
          <p:sp>
            <p:nvSpPr>
              <p:cNvPr id="189" name="Google Shape;189;p21"/>
              <p:cNvSpPr/>
              <p:nvPr/>
            </p:nvSpPr>
            <p:spPr>
              <a:xfrm>
                <a:off x="628900" y="1390225"/>
                <a:ext cx="1143600" cy="118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 b="1"/>
              </a:p>
            </p:txBody>
          </p:sp>
          <p:sp>
            <p:nvSpPr>
              <p:cNvPr id="190" name="Google Shape;190;p21"/>
              <p:cNvSpPr/>
              <p:nvPr/>
            </p:nvSpPr>
            <p:spPr>
              <a:xfrm>
                <a:off x="628900" y="2571750"/>
                <a:ext cx="1143600" cy="320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1067" b="1"/>
                  <a:t>GT : horse cart</a:t>
                </a:r>
                <a:endParaRPr sz="1067" b="1"/>
              </a:p>
              <a:p>
                <a:r>
                  <a:rPr lang="en" sz="1067" b="1"/>
                  <a:t>PL : go-kart</a:t>
                </a:r>
                <a:endParaRPr sz="1067" b="1"/>
              </a:p>
            </p:txBody>
          </p:sp>
        </p:grpSp>
        <p:grpSp>
          <p:nvGrpSpPr>
            <p:cNvPr id="191" name="Google Shape;191;p21"/>
            <p:cNvGrpSpPr/>
            <p:nvPr/>
          </p:nvGrpSpPr>
          <p:grpSpPr>
            <a:xfrm>
              <a:off x="5427037" y="1473138"/>
              <a:ext cx="1188658" cy="1501625"/>
              <a:chOff x="628900" y="1390225"/>
              <a:chExt cx="1143600" cy="1501625"/>
            </a:xfrm>
          </p:grpSpPr>
          <p:sp>
            <p:nvSpPr>
              <p:cNvPr id="192" name="Google Shape;192;p21"/>
              <p:cNvSpPr/>
              <p:nvPr/>
            </p:nvSpPr>
            <p:spPr>
              <a:xfrm>
                <a:off x="628900" y="1390225"/>
                <a:ext cx="1143600" cy="118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 b="1"/>
              </a:p>
            </p:txBody>
          </p:sp>
          <p:sp>
            <p:nvSpPr>
              <p:cNvPr id="193" name="Google Shape;193;p21"/>
              <p:cNvSpPr/>
              <p:nvPr/>
            </p:nvSpPr>
            <p:spPr>
              <a:xfrm>
                <a:off x="628900" y="2571750"/>
                <a:ext cx="1143600" cy="320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1067" b="1"/>
                  <a:t>GT : wheaten terrier</a:t>
                </a:r>
                <a:endParaRPr sz="1067" b="1"/>
              </a:p>
              <a:p>
                <a:r>
                  <a:rPr lang="en" sz="1067" b="1"/>
                  <a:t>PL : tibetan terrier</a:t>
                </a:r>
                <a:endParaRPr sz="1067" b="1"/>
              </a:p>
            </p:txBody>
          </p:sp>
        </p:grpSp>
        <p:grpSp>
          <p:nvGrpSpPr>
            <p:cNvPr id="194" name="Google Shape;194;p21"/>
            <p:cNvGrpSpPr/>
            <p:nvPr/>
          </p:nvGrpSpPr>
          <p:grpSpPr>
            <a:xfrm>
              <a:off x="7064887" y="1470575"/>
              <a:ext cx="1188658" cy="1501625"/>
              <a:chOff x="628900" y="1390225"/>
              <a:chExt cx="1143600" cy="1501625"/>
            </a:xfrm>
          </p:grpSpPr>
          <p:sp>
            <p:nvSpPr>
              <p:cNvPr id="195" name="Google Shape;195;p21"/>
              <p:cNvSpPr/>
              <p:nvPr/>
            </p:nvSpPr>
            <p:spPr>
              <a:xfrm>
                <a:off x="628900" y="1390225"/>
                <a:ext cx="1143600" cy="118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 b="1"/>
              </a:p>
            </p:txBody>
          </p:sp>
          <p:sp>
            <p:nvSpPr>
              <p:cNvPr id="196" name="Google Shape;196;p21"/>
              <p:cNvSpPr/>
              <p:nvPr/>
            </p:nvSpPr>
            <p:spPr>
              <a:xfrm>
                <a:off x="628900" y="2571750"/>
                <a:ext cx="1143600" cy="320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1067" b="1"/>
                  <a:t>GT : hog</a:t>
                </a:r>
                <a:endParaRPr sz="1067" b="1"/>
              </a:p>
              <a:p>
                <a:r>
                  <a:rPr lang="en" sz="1067" b="1"/>
                  <a:t>PL : hog</a:t>
                </a:r>
                <a:endParaRPr sz="1067" b="1"/>
              </a:p>
            </p:txBody>
          </p:sp>
        </p:grpSp>
        <p:grpSp>
          <p:nvGrpSpPr>
            <p:cNvPr id="197" name="Google Shape;197;p21"/>
            <p:cNvGrpSpPr/>
            <p:nvPr/>
          </p:nvGrpSpPr>
          <p:grpSpPr>
            <a:xfrm>
              <a:off x="511674" y="3300775"/>
              <a:ext cx="1188658" cy="1501625"/>
              <a:chOff x="628900" y="1390225"/>
              <a:chExt cx="1143600" cy="1501625"/>
            </a:xfrm>
          </p:grpSpPr>
          <p:sp>
            <p:nvSpPr>
              <p:cNvPr id="198" name="Google Shape;198;p21"/>
              <p:cNvSpPr/>
              <p:nvPr/>
            </p:nvSpPr>
            <p:spPr>
              <a:xfrm>
                <a:off x="628900" y="1390225"/>
                <a:ext cx="1143600" cy="118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 b="1"/>
              </a:p>
            </p:txBody>
          </p:sp>
          <p:sp>
            <p:nvSpPr>
              <p:cNvPr id="199" name="Google Shape;199;p21"/>
              <p:cNvSpPr/>
              <p:nvPr/>
            </p:nvSpPr>
            <p:spPr>
              <a:xfrm>
                <a:off x="628900" y="2571750"/>
                <a:ext cx="1143600" cy="320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1067" b="1"/>
                  <a:t>GT : barbershop</a:t>
                </a:r>
                <a:endParaRPr sz="1067" b="1"/>
              </a:p>
              <a:p>
                <a:r>
                  <a:rPr lang="en" sz="1067" b="1"/>
                  <a:t>PL : </a:t>
                </a:r>
                <a:r>
                  <a:rPr lang="en" sz="1067" b="1">
                    <a:solidFill>
                      <a:schemeClr val="dk1"/>
                    </a:solidFill>
                  </a:rPr>
                  <a:t>barbershop</a:t>
                </a:r>
                <a:endParaRPr sz="1067" b="1"/>
              </a:p>
            </p:txBody>
          </p:sp>
        </p:grpSp>
        <p:grpSp>
          <p:nvGrpSpPr>
            <p:cNvPr id="200" name="Google Shape;200;p21"/>
            <p:cNvGrpSpPr/>
            <p:nvPr/>
          </p:nvGrpSpPr>
          <p:grpSpPr>
            <a:xfrm>
              <a:off x="2162624" y="3301200"/>
              <a:ext cx="1188658" cy="1501625"/>
              <a:chOff x="628900" y="1390225"/>
              <a:chExt cx="1143600" cy="1501625"/>
            </a:xfrm>
          </p:grpSpPr>
          <p:sp>
            <p:nvSpPr>
              <p:cNvPr id="201" name="Google Shape;201;p21"/>
              <p:cNvSpPr/>
              <p:nvPr/>
            </p:nvSpPr>
            <p:spPr>
              <a:xfrm>
                <a:off x="628900" y="1390225"/>
                <a:ext cx="1143600" cy="118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 b="1"/>
              </a:p>
            </p:txBody>
          </p:sp>
          <p:sp>
            <p:nvSpPr>
              <p:cNvPr id="202" name="Google Shape;202;p21"/>
              <p:cNvSpPr/>
              <p:nvPr/>
            </p:nvSpPr>
            <p:spPr>
              <a:xfrm>
                <a:off x="628900" y="2571750"/>
                <a:ext cx="1143600" cy="320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1067" b="1"/>
                  <a:t>GT : tractor</a:t>
                </a:r>
                <a:endParaRPr sz="1067" b="1"/>
              </a:p>
              <a:p>
                <a:r>
                  <a:rPr lang="en" sz="1067" b="1"/>
                  <a:t>PL : barrow</a:t>
                </a:r>
                <a:endParaRPr sz="1067" b="1"/>
              </a:p>
            </p:txBody>
          </p:sp>
        </p:grpSp>
        <p:grpSp>
          <p:nvGrpSpPr>
            <p:cNvPr id="203" name="Google Shape;203;p21"/>
            <p:cNvGrpSpPr/>
            <p:nvPr/>
          </p:nvGrpSpPr>
          <p:grpSpPr>
            <a:xfrm>
              <a:off x="3813562" y="3301213"/>
              <a:ext cx="1188658" cy="1501625"/>
              <a:chOff x="628900" y="1390225"/>
              <a:chExt cx="1143600" cy="1501625"/>
            </a:xfrm>
          </p:grpSpPr>
          <p:sp>
            <p:nvSpPr>
              <p:cNvPr id="204" name="Google Shape;204;p21"/>
              <p:cNvSpPr/>
              <p:nvPr/>
            </p:nvSpPr>
            <p:spPr>
              <a:xfrm>
                <a:off x="628900" y="1390225"/>
                <a:ext cx="1143600" cy="118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 b="1"/>
              </a:p>
            </p:txBody>
          </p:sp>
          <p:sp>
            <p:nvSpPr>
              <p:cNvPr id="205" name="Google Shape;205;p21"/>
              <p:cNvSpPr/>
              <p:nvPr/>
            </p:nvSpPr>
            <p:spPr>
              <a:xfrm>
                <a:off x="628900" y="2571750"/>
                <a:ext cx="1143600" cy="320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1067" b="1"/>
                  <a:t>GT : artichoke</a:t>
                </a:r>
                <a:endParaRPr sz="1067" b="1"/>
              </a:p>
              <a:p>
                <a:r>
                  <a:rPr lang="en" sz="1067" b="1"/>
                  <a:t>PL : mixing bowl</a:t>
                </a:r>
                <a:endParaRPr sz="1067" b="1"/>
              </a:p>
            </p:txBody>
          </p:sp>
        </p:grpSp>
        <p:grpSp>
          <p:nvGrpSpPr>
            <p:cNvPr id="206" name="Google Shape;206;p21"/>
            <p:cNvGrpSpPr/>
            <p:nvPr/>
          </p:nvGrpSpPr>
          <p:grpSpPr>
            <a:xfrm>
              <a:off x="5423612" y="3301200"/>
              <a:ext cx="1188658" cy="1501625"/>
              <a:chOff x="628900" y="1390225"/>
              <a:chExt cx="1143600" cy="1501625"/>
            </a:xfrm>
          </p:grpSpPr>
          <p:sp>
            <p:nvSpPr>
              <p:cNvPr id="207" name="Google Shape;207;p21"/>
              <p:cNvSpPr/>
              <p:nvPr/>
            </p:nvSpPr>
            <p:spPr>
              <a:xfrm>
                <a:off x="628900" y="1390225"/>
                <a:ext cx="1143600" cy="118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 b="1"/>
              </a:p>
            </p:txBody>
          </p:sp>
          <p:sp>
            <p:nvSpPr>
              <p:cNvPr id="208" name="Google Shape;208;p21"/>
              <p:cNvSpPr/>
              <p:nvPr/>
            </p:nvSpPr>
            <p:spPr>
              <a:xfrm>
                <a:off x="628900" y="2571750"/>
                <a:ext cx="1143600" cy="320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1067" b="1"/>
                  <a:t>GT : car mirror</a:t>
                </a:r>
                <a:endParaRPr sz="1067" b="1"/>
              </a:p>
              <a:p>
                <a:r>
                  <a:rPr lang="en" sz="1067" b="1"/>
                  <a:t>PL : rubber eraser</a:t>
                </a:r>
                <a:endParaRPr sz="1067" b="1"/>
              </a:p>
            </p:txBody>
          </p:sp>
        </p:grpSp>
        <p:grpSp>
          <p:nvGrpSpPr>
            <p:cNvPr id="209" name="Google Shape;209;p21"/>
            <p:cNvGrpSpPr/>
            <p:nvPr/>
          </p:nvGrpSpPr>
          <p:grpSpPr>
            <a:xfrm>
              <a:off x="7064900" y="3301200"/>
              <a:ext cx="1188658" cy="1501625"/>
              <a:chOff x="628900" y="1390225"/>
              <a:chExt cx="1143600" cy="1501625"/>
            </a:xfrm>
          </p:grpSpPr>
          <p:sp>
            <p:nvSpPr>
              <p:cNvPr id="210" name="Google Shape;210;p21"/>
              <p:cNvSpPr/>
              <p:nvPr/>
            </p:nvSpPr>
            <p:spPr>
              <a:xfrm>
                <a:off x="628900" y="1390225"/>
                <a:ext cx="1143600" cy="118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 b="1"/>
              </a:p>
            </p:txBody>
          </p:sp>
          <p:sp>
            <p:nvSpPr>
              <p:cNvPr id="211" name="Google Shape;211;p21"/>
              <p:cNvSpPr/>
              <p:nvPr/>
            </p:nvSpPr>
            <p:spPr>
              <a:xfrm>
                <a:off x="628900" y="2571750"/>
                <a:ext cx="1143600" cy="3201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1067" b="1"/>
                  <a:t>GT : stove</a:t>
                </a:r>
                <a:endParaRPr sz="1067" b="1"/>
              </a:p>
              <a:p>
                <a:r>
                  <a:rPr lang="en" sz="1067" b="1"/>
                  <a:t>PL : fire screen</a:t>
                </a:r>
                <a:endParaRPr sz="1067" b="1"/>
              </a:p>
            </p:txBody>
          </p:sp>
        </p:grpSp>
      </p:grpSp>
      <p:sp>
        <p:nvSpPr>
          <p:cNvPr id="212" name="Google Shape;212;p21"/>
          <p:cNvSpPr txBox="1"/>
          <p:nvPr/>
        </p:nvSpPr>
        <p:spPr>
          <a:xfrm>
            <a:off x="2926098" y="1305016"/>
            <a:ext cx="6980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IN" sz="1867" b="1" dirty="0"/>
              <a:t>High VoG Score Images from </a:t>
            </a:r>
            <a:r>
              <a:rPr lang="en-IN" sz="1867" b="1" dirty="0" err="1"/>
              <a:t>Imagenet</a:t>
            </a:r>
            <a:r>
              <a:rPr lang="en-IN" sz="1867" b="1" dirty="0"/>
              <a:t> Validation 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sz="3600" dirty="0">
                <a:solidFill>
                  <a:srgbClr val="C00000"/>
                </a:solidFill>
              </a:rPr>
              <a:t>Task 5: Out-of-Distribution (OoD) Detection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218" name="Google Shape;218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19" name="Google Shape;2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000" y="1420100"/>
            <a:ext cx="7714000" cy="48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2"/>
          <p:cNvSpPr/>
          <p:nvPr/>
        </p:nvSpPr>
        <p:spPr>
          <a:xfrm>
            <a:off x="4878133" y="4918033"/>
            <a:ext cx="4428800" cy="400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sz="3600" dirty="0">
                <a:solidFill>
                  <a:srgbClr val="C00000"/>
                </a:solidFill>
              </a:rPr>
              <a:t>Stability of VoG Ranking</a:t>
            </a:r>
            <a:endParaRPr sz="3600" dirty="0">
              <a:solidFill>
                <a:srgbClr val="C00000"/>
              </a:solidFill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751" y="1356967"/>
            <a:ext cx="7086499" cy="51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sz="3600" dirty="0">
                <a:solidFill>
                  <a:srgbClr val="C00000"/>
                </a:solidFill>
              </a:rPr>
              <a:t>VoG Takeaways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610867" indent="-457200">
              <a:lnSpc>
                <a:spcPct val="200000"/>
              </a:lnSpc>
              <a:buSzPct val="100000"/>
              <a:buFont typeface="Wingdings" pitchFamily="2" charset="2"/>
              <a:buChar char="ü"/>
            </a:pPr>
            <a:r>
              <a:rPr lang="en" dirty="0"/>
              <a:t>Intuitive Proxy Metric</a:t>
            </a:r>
          </a:p>
          <a:p>
            <a:pPr marL="610867" indent="-457200">
              <a:lnSpc>
                <a:spcPct val="200000"/>
              </a:lnSpc>
              <a:buSzPct val="100000"/>
              <a:buFont typeface="Wingdings" pitchFamily="2" charset="2"/>
              <a:buChar char="ü"/>
            </a:pPr>
            <a:r>
              <a:rPr lang="en" dirty="0"/>
              <a:t>Efficient and Stable</a:t>
            </a:r>
          </a:p>
          <a:p>
            <a:pPr marL="610867" indent="-457200">
              <a:lnSpc>
                <a:spcPct val="200000"/>
              </a:lnSpc>
              <a:buSzPct val="100000"/>
              <a:buFont typeface="Wingdings" pitchFamily="2" charset="2"/>
              <a:buChar char="ü"/>
            </a:pPr>
            <a:r>
              <a:rPr lang="en" dirty="0"/>
              <a:t>Model and Task Agnostic</a:t>
            </a:r>
          </a:p>
          <a:p>
            <a:pPr marL="610867" indent="-457200">
              <a:lnSpc>
                <a:spcPct val="200000"/>
              </a:lnSpc>
              <a:buSzPct val="100000"/>
              <a:buFont typeface="Wingdings" pitchFamily="2" charset="2"/>
              <a:buChar char="ü"/>
            </a:pPr>
            <a:r>
              <a:rPr lang="en" dirty="0"/>
              <a:t>Open-source Code/VoG scores with </a:t>
            </a:r>
            <a:r>
              <a:rPr lang="en" dirty="0" err="1"/>
              <a:t>Jupyter</a:t>
            </a:r>
            <a:r>
              <a:rPr lang="en" dirty="0"/>
              <a:t> Notebook!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DD517F-D482-44CB-9CA9-5CD02689AFCC}"/>
              </a:ext>
            </a:extLst>
          </p:cNvPr>
          <p:cNvSpPr txBox="1"/>
          <p:nvPr/>
        </p:nvSpPr>
        <p:spPr>
          <a:xfrm>
            <a:off x="176420" y="6405938"/>
            <a:ext cx="3047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u="sng" dirty="0">
                <a:solidFill>
                  <a:schemeClr val="hlink"/>
                </a:solidFill>
                <a:hlinkClick r:id="rId3"/>
              </a:rPr>
              <a:t>https://varianceofgradients.github.io/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290035" y="3047200"/>
            <a:ext cx="6500007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Learning a Sparser Model</a:t>
            </a:r>
            <a:endParaRPr dirty="0"/>
          </a:p>
        </p:txBody>
      </p:sp>
      <p:sp>
        <p:nvSpPr>
          <p:cNvPr id="90" name="Google Shape;90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0165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C1E9C-E4EB-0838-964D-D49294F07D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6" name="Google Shape;163;p20">
            <a:extLst>
              <a:ext uri="{FF2B5EF4-FFF2-40B4-BE49-F238E27FC236}">
                <a16:creationId xmlns:a16="http://schemas.microsoft.com/office/drawing/2014/main" id="{49ED9E4F-8BC1-F0F5-1A15-264E5BEDC773}"/>
              </a:ext>
            </a:extLst>
          </p:cNvPr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Cambria"/>
              <a:buNone/>
              <a:defRPr sz="4400" b="0" i="0" u="none" strike="noStrike" cap="none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600" dirty="0">
                <a:solidFill>
                  <a:srgbClr val="C00000"/>
                </a:solidFill>
              </a:rPr>
              <a:t>Pruning by explaining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11DCE-82E0-8278-593C-E73BBF2C50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740"/>
          <a:stretch/>
        </p:blipFill>
        <p:spPr>
          <a:xfrm>
            <a:off x="2222362" y="1541388"/>
            <a:ext cx="3273977" cy="4312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FEA37F-F0D1-C974-6D8E-74526BAD69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18" r="-719"/>
          <a:stretch/>
        </p:blipFill>
        <p:spPr>
          <a:xfrm>
            <a:off x="5655365" y="1541388"/>
            <a:ext cx="4532244" cy="431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C1E9C-E4EB-0838-964D-D49294F07D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6" name="Google Shape;163;p20">
            <a:extLst>
              <a:ext uri="{FF2B5EF4-FFF2-40B4-BE49-F238E27FC236}">
                <a16:creationId xmlns:a16="http://schemas.microsoft.com/office/drawing/2014/main" id="{49ED9E4F-8BC1-F0F5-1A15-264E5BEDC773}"/>
              </a:ext>
            </a:extLst>
          </p:cNvPr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Cambria"/>
              <a:buNone/>
              <a:defRPr sz="4400" b="0" i="0" u="none" strike="noStrike" cap="none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600" dirty="0">
                <a:solidFill>
                  <a:srgbClr val="C00000"/>
                </a:solidFill>
              </a:rPr>
              <a:t>Types of Pruning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C8EC5D-3A80-E6AC-F725-82A0600D9435}"/>
              </a:ext>
            </a:extLst>
          </p:cNvPr>
          <p:cNvSpPr txBox="1"/>
          <p:nvPr/>
        </p:nvSpPr>
        <p:spPr>
          <a:xfrm>
            <a:off x="874644" y="1848678"/>
            <a:ext cx="3995530" cy="2359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Iterative Pruning</a:t>
            </a:r>
            <a:br>
              <a:rPr lang="en-US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</a:br>
            <a:endParaRPr lang="en-US" sz="2667" dirty="0">
              <a:solidFill>
                <a:schemeClr val="tx1">
                  <a:lumMod val="65000"/>
                  <a:lumOff val="35000"/>
                </a:schemeClr>
              </a:solidFill>
              <a:latin typeface="Helvetica Neue Light" charset="0"/>
              <a:ea typeface="Helvetica Neue Light" charset="0"/>
            </a:endParaRPr>
          </a:p>
          <a:p>
            <a:pPr marL="285750" indent="-285750">
              <a:buClr>
                <a:srgbClr val="C0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Weight Pruning</a:t>
            </a:r>
            <a:br>
              <a:rPr lang="en-US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</a:br>
            <a:endParaRPr lang="en-US" sz="2667" dirty="0">
              <a:solidFill>
                <a:schemeClr val="tx1">
                  <a:lumMod val="65000"/>
                  <a:lumOff val="35000"/>
                </a:schemeClr>
              </a:solidFill>
              <a:latin typeface="Helvetica Neue Light" charset="0"/>
              <a:ea typeface="Helvetica Neue Light" charset="0"/>
            </a:endParaRPr>
          </a:p>
          <a:p>
            <a:pPr marL="285750" indent="-285750">
              <a:buClr>
                <a:srgbClr val="C0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Neuron Pruning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950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C1E9C-E4EB-0838-964D-D49294F07D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6" name="Google Shape;163;p20">
            <a:extLst>
              <a:ext uri="{FF2B5EF4-FFF2-40B4-BE49-F238E27FC236}">
                <a16:creationId xmlns:a16="http://schemas.microsoft.com/office/drawing/2014/main" id="{49ED9E4F-8BC1-F0F5-1A15-264E5BEDC773}"/>
              </a:ext>
            </a:extLst>
          </p:cNvPr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Cambria"/>
              <a:buNone/>
              <a:defRPr sz="4400" b="0" i="0" u="none" strike="noStrike" cap="none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600" dirty="0">
                <a:solidFill>
                  <a:srgbClr val="C00000"/>
                </a:solidFill>
              </a:rPr>
              <a:t>Layer-wise Relevance Propagation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59C29-6E88-DE71-8275-BB8FF43A5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0" y="1600200"/>
            <a:ext cx="772160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00F03F-E268-9FF5-1C0B-A622A9F50BD2}"/>
              </a:ext>
            </a:extLst>
          </p:cNvPr>
          <p:cNvSpPr txBox="1"/>
          <p:nvPr/>
        </p:nvSpPr>
        <p:spPr>
          <a:xfrm>
            <a:off x="218287" y="3672233"/>
            <a:ext cx="11973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</a:rPr>
              <a:t>Propagating relevance from neurons “k” at layer l2 onto neuron “j” of the lower layer l1 with the following rule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 charset="0"/>
              <a:ea typeface="Helvetica Neue Light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8B3C7F-7C27-C706-EEB8-CF7E9C693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459" y="4315576"/>
            <a:ext cx="2992684" cy="1076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C5EAD0-DF05-B3ED-BA4B-92E8AC9702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773"/>
          <a:stretch/>
        </p:blipFill>
        <p:spPr>
          <a:xfrm>
            <a:off x="5971485" y="5391762"/>
            <a:ext cx="4940300" cy="7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20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C1E9C-E4EB-0838-964D-D49294F07D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9F3531-70A3-EB08-C490-AE9C6BE4D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1504819"/>
            <a:ext cx="8318500" cy="4533900"/>
          </a:xfrm>
          <a:prstGeom prst="rect">
            <a:avLst/>
          </a:prstGeom>
        </p:spPr>
      </p:pic>
      <p:sp>
        <p:nvSpPr>
          <p:cNvPr id="6" name="Google Shape;163;p20">
            <a:extLst>
              <a:ext uri="{FF2B5EF4-FFF2-40B4-BE49-F238E27FC236}">
                <a16:creationId xmlns:a16="http://schemas.microsoft.com/office/drawing/2014/main" id="{49ED9E4F-8BC1-F0F5-1A15-264E5BEDC773}"/>
              </a:ext>
            </a:extLst>
          </p:cNvPr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Cambria"/>
              <a:buNone/>
              <a:defRPr sz="4400" b="0" i="0" u="none" strike="noStrike" cap="none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600" dirty="0">
                <a:solidFill>
                  <a:srgbClr val="C00000"/>
                </a:solidFill>
              </a:rPr>
              <a:t>Pruning by Explaining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389FF0-6136-D4A7-39AE-28EF7E307E6E}"/>
              </a:ext>
            </a:extLst>
          </p:cNvPr>
          <p:cNvSpPr txBox="1"/>
          <p:nvPr/>
        </p:nvSpPr>
        <p:spPr>
          <a:xfrm>
            <a:off x="299763" y="6326134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  <a:latin typeface="Cambria"/>
              </a:rPr>
              <a:t>Yeoma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latin typeface="Cambria"/>
              </a:rPr>
              <a:t> et al. 2021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119303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3C4BD-9BB5-6743-BB9C-EAA54ACCF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The Road Ahead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65382-2B38-764A-B3B8-45E89AF27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052167"/>
            <a:ext cx="11360800" cy="4555200"/>
          </a:xfrm>
        </p:spPr>
        <p:txBody>
          <a:bodyPr/>
          <a:lstStyle/>
          <a:p>
            <a:endParaRPr lang="en-US" dirty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Explainability is an evolving field; Research is in progress</a:t>
            </a:r>
            <a:br>
              <a:rPr lang="en-US" dirty="0"/>
            </a:br>
            <a:endParaRPr lang="en-US" dirty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Improving the Reliability of Explanations</a:t>
            </a:r>
            <a:br>
              <a:rPr lang="en-US" b="1" dirty="0"/>
            </a:b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/>
              <a:t>Developing Evaluation Frameworks for Explanations</a:t>
            </a:r>
            <a:br>
              <a:rPr lang="en-US" b="1" dirty="0"/>
            </a:br>
            <a:endParaRPr lang="en-US" b="1" dirty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b="1" dirty="0"/>
              <a:t>Moving beyond Post hoc Explanation Methods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CEBE2-07D7-0743-B40B-D246C91A63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50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C1E9C-E4EB-0838-964D-D49294F07D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6" name="Google Shape;163;p20">
            <a:extLst>
              <a:ext uri="{FF2B5EF4-FFF2-40B4-BE49-F238E27FC236}">
                <a16:creationId xmlns:a16="http://schemas.microsoft.com/office/drawing/2014/main" id="{49ED9E4F-8BC1-F0F5-1A15-264E5BEDC773}"/>
              </a:ext>
            </a:extLst>
          </p:cNvPr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Cambria"/>
              <a:buNone/>
              <a:defRPr sz="4400" b="0" i="0" u="none" strike="noStrike" cap="none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600" dirty="0">
                <a:solidFill>
                  <a:srgbClr val="C00000"/>
                </a:solidFill>
              </a:rPr>
              <a:t>Qualitative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AF8B3-DB9D-D855-4ABB-0CFDDEFF8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356967"/>
            <a:ext cx="94488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18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C1E9C-E4EB-0838-964D-D49294F07D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6" name="Google Shape;163;p20">
            <a:extLst>
              <a:ext uri="{FF2B5EF4-FFF2-40B4-BE49-F238E27FC236}">
                <a16:creationId xmlns:a16="http://schemas.microsoft.com/office/drawing/2014/main" id="{49ED9E4F-8BC1-F0F5-1A15-264E5BEDC773}"/>
              </a:ext>
            </a:extLst>
          </p:cNvPr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Cambria"/>
              <a:buNone/>
              <a:defRPr sz="4400" b="0" i="0" u="none" strike="noStrike" cap="none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600" dirty="0">
                <a:solidFill>
                  <a:srgbClr val="C00000"/>
                </a:solidFill>
              </a:rPr>
              <a:t>Quantitative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A40BA7-5148-2ADA-71D2-09FB44002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150" y="2076450"/>
            <a:ext cx="95377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59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263200" y="335223"/>
            <a:ext cx="11928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Takeaways</a:t>
            </a:r>
            <a:endParaRPr dirty="0"/>
          </a:p>
        </p:txBody>
      </p:sp>
      <p:sp>
        <p:nvSpPr>
          <p:cNvPr id="90" name="Google Shape;90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  <p:sp>
        <p:nvSpPr>
          <p:cNvPr id="5" name="Google Shape;226;p23">
            <a:extLst>
              <a:ext uri="{FF2B5EF4-FFF2-40B4-BE49-F238E27FC236}">
                <a16:creationId xmlns:a16="http://schemas.microsoft.com/office/drawing/2014/main" id="{1D075D5C-F408-466F-FE7F-38B1EB1AEB2B}"/>
              </a:ext>
            </a:extLst>
          </p:cNvPr>
          <p:cNvSpPr txBox="1">
            <a:spLocks/>
          </p:cNvSpPr>
          <p:nvPr/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610867" indent="-457200">
              <a:lnSpc>
                <a:spcPct val="100000"/>
              </a:lnSpc>
              <a:buSzPct val="100000"/>
              <a:buFont typeface="Wingdings" pitchFamily="2" charset="2"/>
              <a:buChar char="ü"/>
            </a:pP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  <a:cs typeface="Arial"/>
                <a:sym typeface="Arial"/>
              </a:rPr>
              <a:t>Removing units according to low LRP scores means discarding all aspects in the model that do not contribute relevance to its decision making</a:t>
            </a:r>
            <a:b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  <a:cs typeface="Arial"/>
                <a:sym typeface="Arial"/>
              </a:rPr>
            </a:br>
            <a:endParaRPr lang="en-IN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 charset="0"/>
              <a:ea typeface="Helvetica Neue Light" charset="0"/>
              <a:cs typeface="Arial"/>
              <a:sym typeface="Arial"/>
            </a:endParaRPr>
          </a:p>
          <a:p>
            <a:pPr marL="610867" indent="-457200">
              <a:lnSpc>
                <a:spcPct val="100000"/>
              </a:lnSpc>
              <a:buSzPct val="100000"/>
              <a:buFont typeface="Wingdings" pitchFamily="2" charset="2"/>
              <a:buChar char="ü"/>
            </a:pP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  <a:cs typeface="Arial"/>
                <a:sym typeface="Arial"/>
              </a:rPr>
              <a:t>LRP is scalable to network structures and its computational inexpensive</a:t>
            </a:r>
            <a:b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  <a:cs typeface="Arial"/>
                <a:sym typeface="Arial"/>
              </a:rPr>
            </a:br>
            <a:endParaRPr lang="en-IN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 charset="0"/>
              <a:ea typeface="Helvetica Neue Light" charset="0"/>
              <a:cs typeface="Arial"/>
              <a:sym typeface="Arial"/>
            </a:endParaRPr>
          </a:p>
          <a:p>
            <a:pPr marL="610867" indent="-457200">
              <a:lnSpc>
                <a:spcPct val="100000"/>
              </a:lnSpc>
              <a:buSzPct val="100000"/>
              <a:buFont typeface="Wingdings" pitchFamily="2" charset="2"/>
              <a:buChar char="ü"/>
            </a:pP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  <a:cs typeface="Arial"/>
                <a:sym typeface="Arial"/>
              </a:rPr>
              <a:t>LRP criterion has shown </a:t>
            </a:r>
            <a:r>
              <a:rPr lang="en-I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  <a:cs typeface="Arial"/>
                <a:sym typeface="Arial"/>
              </a:rPr>
              <a:t>favorable</a:t>
            </a: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  <a:cs typeface="Arial"/>
                <a:sym typeface="Arial"/>
              </a:rPr>
              <a:t> compression performance on a variety of datasets</a:t>
            </a:r>
          </a:p>
        </p:txBody>
      </p:sp>
    </p:spTree>
    <p:extLst>
      <p:ext uri="{BB962C8B-B14F-4D97-AF65-F5344CB8AC3E}">
        <p14:creationId xmlns:p14="http://schemas.microsoft.com/office/powerpoint/2010/main" val="1095963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2845996" y="3047200"/>
            <a:ext cx="7043439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Learning Better Explanations</a:t>
            </a:r>
            <a:endParaRPr dirty="0"/>
          </a:p>
        </p:txBody>
      </p:sp>
      <p:sp>
        <p:nvSpPr>
          <p:cNvPr id="90" name="Google Shape;90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7650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5E29030-6714-5648-8736-0572018D0DD0}"/>
              </a:ext>
            </a:extLst>
          </p:cNvPr>
          <p:cNvGrpSpPr/>
          <p:nvPr/>
        </p:nvGrpSpPr>
        <p:grpSpPr>
          <a:xfrm>
            <a:off x="3692616" y="2198885"/>
            <a:ext cx="4219747" cy="3304032"/>
            <a:chOff x="3308726" y="1675958"/>
            <a:chExt cx="2497680" cy="197617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9C504A5-0FF5-134E-8C38-65F35EFC28B7}"/>
                </a:ext>
              </a:extLst>
            </p:cNvPr>
            <p:cNvGrpSpPr/>
            <p:nvPr/>
          </p:nvGrpSpPr>
          <p:grpSpPr>
            <a:xfrm>
              <a:off x="3308726" y="1852773"/>
              <a:ext cx="2497680" cy="1799361"/>
              <a:chOff x="4630201" y="4834638"/>
              <a:chExt cx="1712030" cy="154673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981AC98C-8179-8848-96AA-243DE73210DA}"/>
                  </a:ext>
                </a:extLst>
              </p:cNvPr>
              <p:cNvGrpSpPr/>
              <p:nvPr/>
            </p:nvGrpSpPr>
            <p:grpSpPr>
              <a:xfrm>
                <a:off x="4630201" y="4834638"/>
                <a:ext cx="1712030" cy="1546739"/>
                <a:chOff x="3545259" y="1385682"/>
                <a:chExt cx="5637244" cy="4167258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C55CD432-7F4B-2D40-830D-6891200B29DF}"/>
                    </a:ext>
                  </a:extLst>
                </p:cNvPr>
                <p:cNvSpPr/>
                <p:nvPr/>
              </p:nvSpPr>
              <p:spPr>
                <a:xfrm>
                  <a:off x="5070507" y="2715343"/>
                  <a:ext cx="781819" cy="754720"/>
                </a:xfrm>
                <a:prstGeom prst="ellipse">
                  <a:avLst/>
                </a:prstGeom>
                <a:solidFill>
                  <a:srgbClr val="FFD5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67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E6DE11AC-9910-0A44-BF37-C5830DCDB796}"/>
                    </a:ext>
                  </a:extLst>
                </p:cNvPr>
                <p:cNvSpPr/>
                <p:nvPr/>
              </p:nvSpPr>
              <p:spPr>
                <a:xfrm>
                  <a:off x="3545259" y="2337983"/>
                  <a:ext cx="781819" cy="754720"/>
                </a:xfrm>
                <a:prstGeom prst="ellipse">
                  <a:avLst/>
                </a:prstGeom>
                <a:solidFill>
                  <a:srgbClr val="FFD5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67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9683D222-8EFC-2E42-8BD6-50124AB76B90}"/>
                    </a:ext>
                  </a:extLst>
                </p:cNvPr>
                <p:cNvSpPr/>
                <p:nvPr/>
              </p:nvSpPr>
              <p:spPr>
                <a:xfrm>
                  <a:off x="8400684" y="2827332"/>
                  <a:ext cx="781819" cy="754720"/>
                </a:xfrm>
                <a:prstGeom prst="ellipse">
                  <a:avLst/>
                </a:prstGeom>
                <a:solidFill>
                  <a:srgbClr val="008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67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87815EB3-C151-6E4D-A441-E1F071C7A367}"/>
                    </a:ext>
                  </a:extLst>
                </p:cNvPr>
                <p:cNvSpPr/>
                <p:nvPr/>
              </p:nvSpPr>
              <p:spPr>
                <a:xfrm>
                  <a:off x="6152024" y="1385682"/>
                  <a:ext cx="781819" cy="754720"/>
                </a:xfrm>
                <a:prstGeom prst="ellipse">
                  <a:avLst/>
                </a:prstGeom>
                <a:solidFill>
                  <a:srgbClr val="FFD5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67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B4221AA5-2F88-1749-91D6-E351FD449F46}"/>
                    </a:ext>
                  </a:extLst>
                </p:cNvPr>
                <p:cNvSpPr/>
                <p:nvPr/>
              </p:nvSpPr>
              <p:spPr>
                <a:xfrm>
                  <a:off x="3841312" y="4265477"/>
                  <a:ext cx="781819" cy="754720"/>
                </a:xfrm>
                <a:prstGeom prst="ellipse">
                  <a:avLst/>
                </a:prstGeom>
                <a:solidFill>
                  <a:srgbClr val="FFD5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67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6838925-8A4C-E748-93ED-196CD3A1CBF3}"/>
                    </a:ext>
                  </a:extLst>
                </p:cNvPr>
                <p:cNvSpPr/>
                <p:nvPr/>
              </p:nvSpPr>
              <p:spPr>
                <a:xfrm>
                  <a:off x="6723934" y="2875119"/>
                  <a:ext cx="781819" cy="754720"/>
                </a:xfrm>
                <a:prstGeom prst="ellipse">
                  <a:avLst/>
                </a:prstGeom>
                <a:solidFill>
                  <a:srgbClr val="FFD5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67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26D0B1F7-473E-AC4B-AA77-EF9F6D5D33C6}"/>
                    </a:ext>
                  </a:extLst>
                </p:cNvPr>
                <p:cNvSpPr/>
                <p:nvPr/>
              </p:nvSpPr>
              <p:spPr>
                <a:xfrm>
                  <a:off x="6542934" y="4798220"/>
                  <a:ext cx="781819" cy="754720"/>
                </a:xfrm>
                <a:prstGeom prst="ellipse">
                  <a:avLst/>
                </a:prstGeom>
                <a:solidFill>
                  <a:srgbClr val="008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67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10C79024-0010-E440-A42F-4C58C7E7718C}"/>
                    </a:ext>
                  </a:extLst>
                </p:cNvPr>
                <p:cNvCxnSpPr>
                  <a:cxnSpLocks/>
                  <a:endCxn id="33" idx="7"/>
                </p:cNvCxnSpPr>
                <p:nvPr/>
              </p:nvCxnSpPr>
              <p:spPr>
                <a:xfrm flipH="1">
                  <a:off x="5737832" y="2047912"/>
                  <a:ext cx="566958" cy="77795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AA6F4CB-557B-654B-97FB-AA4794CBE386}"/>
                    </a:ext>
                  </a:extLst>
                </p:cNvPr>
                <p:cNvCxnSpPr>
                  <a:cxnSpLocks/>
                  <a:stCxn id="38" idx="2"/>
                  <a:endCxn id="33" idx="6"/>
                </p:cNvCxnSpPr>
                <p:nvPr/>
              </p:nvCxnSpPr>
              <p:spPr>
                <a:xfrm flipH="1" flipV="1">
                  <a:off x="5852327" y="3092703"/>
                  <a:ext cx="871607" cy="15977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91DBCA63-42FB-234E-B915-4894DC45EB17}"/>
                    </a:ext>
                  </a:extLst>
                </p:cNvPr>
                <p:cNvCxnSpPr>
                  <a:cxnSpLocks/>
                  <a:stCxn id="37" idx="7"/>
                  <a:endCxn id="33" idx="3"/>
                </p:cNvCxnSpPr>
                <p:nvPr/>
              </p:nvCxnSpPr>
              <p:spPr>
                <a:xfrm flipV="1">
                  <a:off x="4508637" y="3359537"/>
                  <a:ext cx="676366" cy="101646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A6D3DAB-6F85-AD47-A30E-DFD77C113699}"/>
                    </a:ext>
                  </a:extLst>
                </p:cNvPr>
                <p:cNvCxnSpPr>
                  <a:cxnSpLocks/>
                  <a:endCxn id="33" idx="2"/>
                </p:cNvCxnSpPr>
                <p:nvPr/>
              </p:nvCxnSpPr>
              <p:spPr>
                <a:xfrm>
                  <a:off x="4297009" y="2875119"/>
                  <a:ext cx="773498" cy="21758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544483B8-14BD-5C48-9593-85EA01137EBE}"/>
                    </a:ext>
                  </a:extLst>
                </p:cNvPr>
                <p:cNvCxnSpPr>
                  <a:cxnSpLocks/>
                  <a:stCxn id="38" idx="4"/>
                  <a:endCxn id="39" idx="0"/>
                </p:cNvCxnSpPr>
                <p:nvPr/>
              </p:nvCxnSpPr>
              <p:spPr>
                <a:xfrm flipH="1">
                  <a:off x="6933843" y="3629839"/>
                  <a:ext cx="181000" cy="1168381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AC680A6A-B5D1-7448-BA89-958F44A5B977}"/>
                    </a:ext>
                  </a:extLst>
                </p:cNvPr>
                <p:cNvCxnSpPr>
                  <a:cxnSpLocks/>
                  <a:stCxn id="35" idx="2"/>
                  <a:endCxn id="38" idx="6"/>
                </p:cNvCxnSpPr>
                <p:nvPr/>
              </p:nvCxnSpPr>
              <p:spPr>
                <a:xfrm flipH="1">
                  <a:off x="7505753" y="3204693"/>
                  <a:ext cx="894932" cy="4778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Double Bracket 31">
                <a:extLst>
                  <a:ext uri="{FF2B5EF4-FFF2-40B4-BE49-F238E27FC236}">
                    <a16:creationId xmlns:a16="http://schemas.microsoft.com/office/drawing/2014/main" id="{A55FCEA7-170E-F744-9022-B86B8FBEBC35}"/>
                  </a:ext>
                </a:extLst>
              </p:cNvPr>
              <p:cNvSpPr/>
              <p:nvPr/>
            </p:nvSpPr>
            <p:spPr>
              <a:xfrm flipH="1">
                <a:off x="5328833" y="5544845"/>
                <a:ext cx="167000" cy="314409"/>
              </a:xfrm>
              <a:prstGeom prst="bracketPair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67" b="1" dirty="0"/>
              </a:p>
              <a:p>
                <a:pPr algn="ctr"/>
                <a:r>
                  <a:rPr lang="en-US" sz="1200" b="1" dirty="0"/>
                  <a:t>.</a:t>
                </a:r>
              </a:p>
              <a:p>
                <a:pPr algn="ctr"/>
                <a:r>
                  <a:rPr lang="en-US" sz="1200" b="1" dirty="0"/>
                  <a:t>.</a:t>
                </a:r>
              </a:p>
              <a:p>
                <a:pPr algn="ctr"/>
                <a:endParaRPr lang="en-US" sz="1867" b="1" dirty="0"/>
              </a:p>
            </p:txBody>
          </p:sp>
        </p:grpSp>
        <p:sp>
          <p:nvSpPr>
            <p:cNvPr id="25" name="Double Bracket 24">
              <a:extLst>
                <a:ext uri="{FF2B5EF4-FFF2-40B4-BE49-F238E27FC236}">
                  <a16:creationId xmlns:a16="http://schemas.microsoft.com/office/drawing/2014/main" id="{FCD65B6D-EC1C-2741-9534-186D87BBC76B}"/>
                </a:ext>
              </a:extLst>
            </p:cNvPr>
            <p:cNvSpPr/>
            <p:nvPr/>
          </p:nvSpPr>
          <p:spPr>
            <a:xfrm flipH="1">
              <a:off x="3831217" y="3040898"/>
              <a:ext cx="243636" cy="365760"/>
            </a:xfrm>
            <a:prstGeom prst="bracketPair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67" b="1" dirty="0"/>
            </a:p>
            <a:p>
              <a:pPr algn="ctr"/>
              <a:r>
                <a:rPr lang="en-US" sz="1200" b="1" dirty="0"/>
                <a:t>.</a:t>
              </a:r>
            </a:p>
            <a:p>
              <a:pPr algn="ctr"/>
              <a:r>
                <a:rPr lang="en-US" sz="1200" b="1" dirty="0"/>
                <a:t>.</a:t>
              </a:r>
            </a:p>
            <a:p>
              <a:pPr algn="ctr"/>
              <a:endParaRPr lang="en-US" sz="1867" b="1" dirty="0"/>
            </a:p>
          </p:txBody>
        </p:sp>
        <p:sp>
          <p:nvSpPr>
            <p:cNvPr id="27" name="Double Bracket 26">
              <a:extLst>
                <a:ext uri="{FF2B5EF4-FFF2-40B4-BE49-F238E27FC236}">
                  <a16:creationId xmlns:a16="http://schemas.microsoft.com/office/drawing/2014/main" id="{B9BFE8F5-9B32-CB42-B9C7-29579078FF56}"/>
                </a:ext>
              </a:extLst>
            </p:cNvPr>
            <p:cNvSpPr/>
            <p:nvPr/>
          </p:nvSpPr>
          <p:spPr>
            <a:xfrm flipH="1">
              <a:off x="4200134" y="1675958"/>
              <a:ext cx="243636" cy="365760"/>
            </a:xfrm>
            <a:prstGeom prst="bracketPair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67" b="1" dirty="0"/>
            </a:p>
            <a:p>
              <a:pPr algn="ctr"/>
              <a:r>
                <a:rPr lang="en-US" sz="1200" b="1" dirty="0"/>
                <a:t>.</a:t>
              </a:r>
            </a:p>
            <a:p>
              <a:pPr algn="ctr"/>
              <a:r>
                <a:rPr lang="en-US" sz="1200" b="1" dirty="0"/>
                <a:t>.</a:t>
              </a:r>
            </a:p>
            <a:p>
              <a:pPr algn="ctr"/>
              <a:endParaRPr lang="en-US" sz="1867" b="1" dirty="0"/>
            </a:p>
          </p:txBody>
        </p:sp>
        <p:sp>
          <p:nvSpPr>
            <p:cNvPr id="28" name="Double Bracket 27">
              <a:extLst>
                <a:ext uri="{FF2B5EF4-FFF2-40B4-BE49-F238E27FC236}">
                  <a16:creationId xmlns:a16="http://schemas.microsoft.com/office/drawing/2014/main" id="{1E579EAC-E92C-684E-AC97-48D0AEC1A70E}"/>
                </a:ext>
              </a:extLst>
            </p:cNvPr>
            <p:cNvSpPr/>
            <p:nvPr/>
          </p:nvSpPr>
          <p:spPr>
            <a:xfrm flipH="1">
              <a:off x="4953591" y="2125692"/>
              <a:ext cx="243636" cy="365760"/>
            </a:xfrm>
            <a:prstGeom prst="bracketPair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67" b="1" dirty="0"/>
            </a:p>
            <a:p>
              <a:pPr algn="ctr"/>
              <a:r>
                <a:rPr lang="en-US" sz="1200" b="1" dirty="0"/>
                <a:t>.</a:t>
              </a:r>
            </a:p>
            <a:p>
              <a:pPr algn="ctr"/>
              <a:r>
                <a:rPr lang="en-US" sz="1200" b="1" dirty="0"/>
                <a:t>.</a:t>
              </a:r>
            </a:p>
            <a:p>
              <a:pPr algn="ctr"/>
              <a:endParaRPr lang="en-US" sz="1867" b="1" dirty="0"/>
            </a:p>
          </p:txBody>
        </p:sp>
        <p:sp>
          <p:nvSpPr>
            <p:cNvPr id="29" name="Double Bracket 28">
              <a:extLst>
                <a:ext uri="{FF2B5EF4-FFF2-40B4-BE49-F238E27FC236}">
                  <a16:creationId xmlns:a16="http://schemas.microsoft.com/office/drawing/2014/main" id="{CBD8BCEC-CB2F-2545-B653-A4B1474F4C1A}"/>
                </a:ext>
              </a:extLst>
            </p:cNvPr>
            <p:cNvSpPr/>
            <p:nvPr/>
          </p:nvSpPr>
          <p:spPr>
            <a:xfrm flipH="1">
              <a:off x="4998831" y="3064275"/>
              <a:ext cx="243636" cy="365760"/>
            </a:xfrm>
            <a:prstGeom prst="bracketPair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67" b="1" dirty="0"/>
            </a:p>
            <a:p>
              <a:pPr algn="ctr"/>
              <a:r>
                <a:rPr lang="en-US" sz="1200" b="1" dirty="0"/>
                <a:t>.</a:t>
              </a:r>
            </a:p>
            <a:p>
              <a:pPr algn="ctr"/>
              <a:r>
                <a:rPr lang="en-US" sz="1200" b="1" dirty="0"/>
                <a:t>.</a:t>
              </a:r>
            </a:p>
            <a:p>
              <a:pPr algn="ctr"/>
              <a:endParaRPr lang="en-US" sz="1867" b="1" dirty="0"/>
            </a:p>
          </p:txBody>
        </p:sp>
        <p:sp>
          <p:nvSpPr>
            <p:cNvPr id="30" name="Double Bracket 29">
              <a:extLst>
                <a:ext uri="{FF2B5EF4-FFF2-40B4-BE49-F238E27FC236}">
                  <a16:creationId xmlns:a16="http://schemas.microsoft.com/office/drawing/2014/main" id="{1D8F7BF7-04D0-1A48-BAB9-DD488A28282C}"/>
                </a:ext>
              </a:extLst>
            </p:cNvPr>
            <p:cNvSpPr/>
            <p:nvPr/>
          </p:nvSpPr>
          <p:spPr>
            <a:xfrm flipH="1">
              <a:off x="5409854" y="2813306"/>
              <a:ext cx="243636" cy="365760"/>
            </a:xfrm>
            <a:prstGeom prst="bracketPair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67" b="1" dirty="0"/>
            </a:p>
            <a:p>
              <a:pPr algn="ctr"/>
              <a:r>
                <a:rPr lang="en-US" sz="1200" b="1" dirty="0"/>
                <a:t>.</a:t>
              </a:r>
            </a:p>
            <a:p>
              <a:pPr algn="ctr"/>
              <a:r>
                <a:rPr lang="en-US" sz="1200" b="1" dirty="0"/>
                <a:t>.</a:t>
              </a:r>
            </a:p>
            <a:p>
              <a:pPr algn="ctr"/>
              <a:endParaRPr lang="en-US" sz="1867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AB6C72D-A130-0A4A-B028-2FEA5CA04C93}"/>
                  </a:ext>
                </a:extLst>
              </p:cNvPr>
              <p:cNvSpPr/>
              <p:nvPr/>
            </p:nvSpPr>
            <p:spPr>
              <a:xfrm>
                <a:off x="5655518" y="2447881"/>
                <a:ext cx="5237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32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AB6C72D-A130-0A4A-B028-2FEA5CA04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518" y="2447881"/>
                <a:ext cx="52373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4589CEFB-3096-7740-B6EB-A53A23464D4C}"/>
              </a:ext>
            </a:extLst>
          </p:cNvPr>
          <p:cNvSpPr txBox="1">
            <a:spLocks/>
          </p:cNvSpPr>
          <p:nvPr/>
        </p:nvSpPr>
        <p:spPr>
          <a:xfrm>
            <a:off x="594521" y="177800"/>
            <a:ext cx="11002963" cy="1143000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ctr" defTabSz="914352" rtl="0" eaLnBrk="1" latinLnBrk="0" hangingPunct="1">
              <a:spcBef>
                <a:spcPct val="0"/>
              </a:spcBef>
              <a:buNone/>
              <a:defRPr sz="4575" b="0" i="0" kern="1200" cap="none" spc="0">
                <a:ln>
                  <a:noFill/>
                </a:ln>
                <a:solidFill>
                  <a:srgbClr val="C00000"/>
                </a:solidFill>
                <a:effectLst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algn="l"/>
            <a:r>
              <a:rPr lang="en-GB" sz="4000" dirty="0">
                <a:latin typeface="Cambria"/>
              </a:rPr>
              <a:t>Graph Explanations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7136D0B-9D5F-AB4A-B164-5CC88F77880D}"/>
                  </a:ext>
                </a:extLst>
              </p:cNvPr>
              <p:cNvSpPr/>
              <p:nvPr/>
            </p:nvSpPr>
            <p:spPr>
              <a:xfrm>
                <a:off x="4845254" y="3396725"/>
                <a:ext cx="5125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32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7136D0B-9D5F-AB4A-B164-5CC88F7788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254" y="3396725"/>
                <a:ext cx="51251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8A89DE5-B35D-C153-D905-2D9B241B3BE9}"/>
              </a:ext>
            </a:extLst>
          </p:cNvPr>
          <p:cNvCxnSpPr>
            <a:cxnSpLocks/>
          </p:cNvCxnSpPr>
          <p:nvPr/>
        </p:nvCxnSpPr>
        <p:spPr>
          <a:xfrm>
            <a:off x="4047221" y="2238955"/>
            <a:ext cx="1067999" cy="31790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17AFE9-FFA0-EA68-BB93-5C0F4A0C6AFC}"/>
              </a:ext>
            </a:extLst>
          </p:cNvPr>
          <p:cNvSpPr txBox="1"/>
          <p:nvPr/>
        </p:nvSpPr>
        <p:spPr>
          <a:xfrm>
            <a:off x="2829508" y="1885323"/>
            <a:ext cx="180530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Helvetica Neue Light" charset="0"/>
                <a:ea typeface="Helvetica Neue Light" charset="0"/>
                <a:cs typeface="Helvetica Neue Light" charset="0"/>
              </a:rPr>
              <a:t>Node Attributes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6CAA6D-88EF-FB7A-D1C4-845ACDD0218C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6179251" y="2223917"/>
            <a:ext cx="2955422" cy="51635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6C06EF6-CB06-6EFC-DBE5-E4C1B19630CA}"/>
              </a:ext>
            </a:extLst>
          </p:cNvPr>
          <p:cNvSpPr txBox="1"/>
          <p:nvPr/>
        </p:nvSpPr>
        <p:spPr>
          <a:xfrm>
            <a:off x="9144723" y="1998831"/>
            <a:ext cx="86433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Helvetica Neue Light" charset="0"/>
                <a:ea typeface="Helvetica Neue Light" charset="0"/>
                <a:cs typeface="Helvetica Neue Light" charset="0"/>
              </a:rPr>
              <a:t>Nodes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F26FEE4-E993-5A82-F0DD-EECA338618DB}"/>
              </a:ext>
            </a:extLst>
          </p:cNvPr>
          <p:cNvCxnSpPr>
            <a:cxnSpLocks/>
          </p:cNvCxnSpPr>
          <p:nvPr/>
        </p:nvCxnSpPr>
        <p:spPr>
          <a:xfrm flipH="1">
            <a:off x="5620384" y="3207802"/>
            <a:ext cx="2895491" cy="5317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2F2C69-9104-8393-AB87-DA28C12590C8}"/>
              </a:ext>
            </a:extLst>
          </p:cNvPr>
          <p:cNvCxnSpPr>
            <a:cxnSpLocks/>
          </p:cNvCxnSpPr>
          <p:nvPr/>
        </p:nvCxnSpPr>
        <p:spPr>
          <a:xfrm flipH="1" flipV="1">
            <a:off x="5610235" y="3181744"/>
            <a:ext cx="2905640" cy="2148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75E7DF7-C3AB-5D11-8D7A-A0178711F847}"/>
              </a:ext>
            </a:extLst>
          </p:cNvPr>
          <p:cNvSpPr txBox="1"/>
          <p:nvPr/>
        </p:nvSpPr>
        <p:spPr>
          <a:xfrm>
            <a:off x="8492453" y="2992429"/>
            <a:ext cx="83869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Helvetica Neue Light" charset="0"/>
                <a:ea typeface="Helvetica Neue Light" charset="0"/>
                <a:cs typeface="Helvetica Neue Light" charset="0"/>
              </a:rPr>
              <a:t>Edges</a:t>
            </a:r>
          </a:p>
        </p:txBody>
      </p:sp>
      <p:sp>
        <p:nvSpPr>
          <p:cNvPr id="60" name="Double Bracket 59">
            <a:extLst>
              <a:ext uri="{FF2B5EF4-FFF2-40B4-BE49-F238E27FC236}">
                <a16:creationId xmlns:a16="http://schemas.microsoft.com/office/drawing/2014/main" id="{C69A668F-2C67-2024-DBDA-59C2AC08C98C}"/>
              </a:ext>
            </a:extLst>
          </p:cNvPr>
          <p:cNvSpPr/>
          <p:nvPr/>
        </p:nvSpPr>
        <p:spPr>
          <a:xfrm flipH="1">
            <a:off x="3486757" y="2572663"/>
            <a:ext cx="411615" cy="611525"/>
          </a:xfrm>
          <a:prstGeom prst="bracket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67" b="1" dirty="0"/>
          </a:p>
          <a:p>
            <a:pPr algn="ctr"/>
            <a:r>
              <a:rPr lang="en-US" sz="1200" b="1" dirty="0"/>
              <a:t>.</a:t>
            </a:r>
          </a:p>
          <a:p>
            <a:pPr algn="ctr"/>
            <a:r>
              <a:rPr lang="en-US" sz="1200" b="1" dirty="0"/>
              <a:t>.</a:t>
            </a:r>
          </a:p>
          <a:p>
            <a:pPr algn="ctr"/>
            <a:endParaRPr lang="en-US" sz="1867" b="1" dirty="0"/>
          </a:p>
        </p:txBody>
      </p:sp>
      <p:sp>
        <p:nvSpPr>
          <p:cNvPr id="61" name="Double Bracket 60">
            <a:extLst>
              <a:ext uri="{FF2B5EF4-FFF2-40B4-BE49-F238E27FC236}">
                <a16:creationId xmlns:a16="http://schemas.microsoft.com/office/drawing/2014/main" id="{EC593F73-EF18-DF9E-0CAE-28873DCA5622}"/>
              </a:ext>
            </a:extLst>
          </p:cNvPr>
          <p:cNvSpPr/>
          <p:nvPr/>
        </p:nvSpPr>
        <p:spPr>
          <a:xfrm flipH="1">
            <a:off x="4625099" y="2855603"/>
            <a:ext cx="411615" cy="611525"/>
          </a:xfrm>
          <a:prstGeom prst="bracket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67" b="1" dirty="0"/>
          </a:p>
          <a:p>
            <a:pPr algn="ctr"/>
            <a:r>
              <a:rPr lang="en-US" sz="1200" b="1" dirty="0"/>
              <a:t>.</a:t>
            </a:r>
          </a:p>
          <a:p>
            <a:pPr algn="ctr"/>
            <a:r>
              <a:rPr lang="en-US" sz="1200" b="1" dirty="0"/>
              <a:t>.</a:t>
            </a:r>
          </a:p>
          <a:p>
            <a:pPr algn="ctr"/>
            <a:endParaRPr lang="en-US" sz="1867" b="1" dirty="0"/>
          </a:p>
        </p:txBody>
      </p:sp>
    </p:spTree>
    <p:extLst>
      <p:ext uri="{BB962C8B-B14F-4D97-AF65-F5344CB8AC3E}">
        <p14:creationId xmlns:p14="http://schemas.microsoft.com/office/powerpoint/2010/main" val="122434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5E29030-6714-5648-8736-0572018D0DD0}"/>
              </a:ext>
            </a:extLst>
          </p:cNvPr>
          <p:cNvGrpSpPr/>
          <p:nvPr/>
        </p:nvGrpSpPr>
        <p:grpSpPr>
          <a:xfrm>
            <a:off x="1337045" y="2198885"/>
            <a:ext cx="4219747" cy="3304032"/>
            <a:chOff x="3308726" y="1675958"/>
            <a:chExt cx="2497680" cy="197617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9C504A5-0FF5-134E-8C38-65F35EFC28B7}"/>
                </a:ext>
              </a:extLst>
            </p:cNvPr>
            <p:cNvGrpSpPr/>
            <p:nvPr/>
          </p:nvGrpSpPr>
          <p:grpSpPr>
            <a:xfrm>
              <a:off x="3308726" y="1852773"/>
              <a:ext cx="2497680" cy="1799361"/>
              <a:chOff x="4630201" y="4834638"/>
              <a:chExt cx="1712030" cy="154673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981AC98C-8179-8848-96AA-243DE73210DA}"/>
                  </a:ext>
                </a:extLst>
              </p:cNvPr>
              <p:cNvGrpSpPr/>
              <p:nvPr/>
            </p:nvGrpSpPr>
            <p:grpSpPr>
              <a:xfrm>
                <a:off x="4630201" y="4834638"/>
                <a:ext cx="1712030" cy="1546739"/>
                <a:chOff x="3545259" y="1385682"/>
                <a:chExt cx="5637244" cy="4167258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C55CD432-7F4B-2D40-830D-6891200B29DF}"/>
                    </a:ext>
                  </a:extLst>
                </p:cNvPr>
                <p:cNvSpPr/>
                <p:nvPr/>
              </p:nvSpPr>
              <p:spPr>
                <a:xfrm>
                  <a:off x="5070507" y="2715343"/>
                  <a:ext cx="781819" cy="754720"/>
                </a:xfrm>
                <a:prstGeom prst="ellipse">
                  <a:avLst/>
                </a:prstGeom>
                <a:solidFill>
                  <a:srgbClr val="FFD5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67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E6DE11AC-9910-0A44-BF37-C5830DCDB796}"/>
                    </a:ext>
                  </a:extLst>
                </p:cNvPr>
                <p:cNvSpPr/>
                <p:nvPr/>
              </p:nvSpPr>
              <p:spPr>
                <a:xfrm>
                  <a:off x="3545259" y="2337983"/>
                  <a:ext cx="781819" cy="754720"/>
                </a:xfrm>
                <a:prstGeom prst="ellipse">
                  <a:avLst/>
                </a:prstGeom>
                <a:solidFill>
                  <a:srgbClr val="FFD5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67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9683D222-8EFC-2E42-8BD6-50124AB76B90}"/>
                    </a:ext>
                  </a:extLst>
                </p:cNvPr>
                <p:cNvSpPr/>
                <p:nvPr/>
              </p:nvSpPr>
              <p:spPr>
                <a:xfrm>
                  <a:off x="8400684" y="2827332"/>
                  <a:ext cx="781819" cy="754720"/>
                </a:xfrm>
                <a:prstGeom prst="ellipse">
                  <a:avLst/>
                </a:prstGeom>
                <a:solidFill>
                  <a:srgbClr val="008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67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87815EB3-C151-6E4D-A441-E1F071C7A367}"/>
                    </a:ext>
                  </a:extLst>
                </p:cNvPr>
                <p:cNvSpPr/>
                <p:nvPr/>
              </p:nvSpPr>
              <p:spPr>
                <a:xfrm>
                  <a:off x="6152024" y="1385682"/>
                  <a:ext cx="781819" cy="754720"/>
                </a:xfrm>
                <a:prstGeom prst="ellipse">
                  <a:avLst/>
                </a:prstGeom>
                <a:solidFill>
                  <a:srgbClr val="FFD5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67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B4221AA5-2F88-1749-91D6-E351FD449F46}"/>
                    </a:ext>
                  </a:extLst>
                </p:cNvPr>
                <p:cNvSpPr/>
                <p:nvPr/>
              </p:nvSpPr>
              <p:spPr>
                <a:xfrm>
                  <a:off x="3841312" y="4265477"/>
                  <a:ext cx="781819" cy="754720"/>
                </a:xfrm>
                <a:prstGeom prst="ellipse">
                  <a:avLst/>
                </a:prstGeom>
                <a:solidFill>
                  <a:srgbClr val="FFD5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67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6838925-8A4C-E748-93ED-196CD3A1CBF3}"/>
                    </a:ext>
                  </a:extLst>
                </p:cNvPr>
                <p:cNvSpPr/>
                <p:nvPr/>
              </p:nvSpPr>
              <p:spPr>
                <a:xfrm>
                  <a:off x="6723934" y="2875119"/>
                  <a:ext cx="781819" cy="754720"/>
                </a:xfrm>
                <a:prstGeom prst="ellipse">
                  <a:avLst/>
                </a:prstGeom>
                <a:solidFill>
                  <a:srgbClr val="FFD5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67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26D0B1F7-473E-AC4B-AA77-EF9F6D5D33C6}"/>
                    </a:ext>
                  </a:extLst>
                </p:cNvPr>
                <p:cNvSpPr/>
                <p:nvPr/>
              </p:nvSpPr>
              <p:spPr>
                <a:xfrm>
                  <a:off x="6542934" y="4798220"/>
                  <a:ext cx="781819" cy="754720"/>
                </a:xfrm>
                <a:prstGeom prst="ellipse">
                  <a:avLst/>
                </a:prstGeom>
                <a:solidFill>
                  <a:srgbClr val="008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67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10C79024-0010-E440-A42F-4C58C7E7718C}"/>
                    </a:ext>
                  </a:extLst>
                </p:cNvPr>
                <p:cNvCxnSpPr>
                  <a:cxnSpLocks/>
                  <a:endCxn id="33" idx="7"/>
                </p:cNvCxnSpPr>
                <p:nvPr/>
              </p:nvCxnSpPr>
              <p:spPr>
                <a:xfrm flipH="1">
                  <a:off x="5737832" y="2047912"/>
                  <a:ext cx="566958" cy="77795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AA6F4CB-557B-654B-97FB-AA4794CBE386}"/>
                    </a:ext>
                  </a:extLst>
                </p:cNvPr>
                <p:cNvCxnSpPr>
                  <a:cxnSpLocks/>
                  <a:stCxn id="38" idx="2"/>
                  <a:endCxn id="33" idx="6"/>
                </p:cNvCxnSpPr>
                <p:nvPr/>
              </p:nvCxnSpPr>
              <p:spPr>
                <a:xfrm flipH="1" flipV="1">
                  <a:off x="5852327" y="3092703"/>
                  <a:ext cx="871607" cy="15977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91DBCA63-42FB-234E-B915-4894DC45EB17}"/>
                    </a:ext>
                  </a:extLst>
                </p:cNvPr>
                <p:cNvCxnSpPr>
                  <a:cxnSpLocks/>
                  <a:stCxn id="37" idx="7"/>
                  <a:endCxn id="33" idx="3"/>
                </p:cNvCxnSpPr>
                <p:nvPr/>
              </p:nvCxnSpPr>
              <p:spPr>
                <a:xfrm flipV="1">
                  <a:off x="4508637" y="3359537"/>
                  <a:ext cx="676366" cy="101646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A6D3DAB-6F85-AD47-A30E-DFD77C113699}"/>
                    </a:ext>
                  </a:extLst>
                </p:cNvPr>
                <p:cNvCxnSpPr>
                  <a:cxnSpLocks/>
                  <a:endCxn id="33" idx="2"/>
                </p:cNvCxnSpPr>
                <p:nvPr/>
              </p:nvCxnSpPr>
              <p:spPr>
                <a:xfrm>
                  <a:off x="4297009" y="2875119"/>
                  <a:ext cx="773498" cy="21758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544483B8-14BD-5C48-9593-85EA01137EBE}"/>
                    </a:ext>
                  </a:extLst>
                </p:cNvPr>
                <p:cNvCxnSpPr>
                  <a:cxnSpLocks/>
                  <a:stCxn id="38" idx="4"/>
                  <a:endCxn id="39" idx="0"/>
                </p:cNvCxnSpPr>
                <p:nvPr/>
              </p:nvCxnSpPr>
              <p:spPr>
                <a:xfrm flipH="1">
                  <a:off x="6933843" y="3629839"/>
                  <a:ext cx="181000" cy="1168381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AC680A6A-B5D1-7448-BA89-958F44A5B977}"/>
                    </a:ext>
                  </a:extLst>
                </p:cNvPr>
                <p:cNvCxnSpPr>
                  <a:cxnSpLocks/>
                  <a:stCxn id="35" idx="2"/>
                  <a:endCxn id="38" idx="6"/>
                </p:cNvCxnSpPr>
                <p:nvPr/>
              </p:nvCxnSpPr>
              <p:spPr>
                <a:xfrm flipH="1">
                  <a:off x="7505753" y="3204693"/>
                  <a:ext cx="894932" cy="4778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Double Bracket 31">
                <a:extLst>
                  <a:ext uri="{FF2B5EF4-FFF2-40B4-BE49-F238E27FC236}">
                    <a16:creationId xmlns:a16="http://schemas.microsoft.com/office/drawing/2014/main" id="{A55FCEA7-170E-F744-9022-B86B8FBEBC35}"/>
                  </a:ext>
                </a:extLst>
              </p:cNvPr>
              <p:cNvSpPr/>
              <p:nvPr/>
            </p:nvSpPr>
            <p:spPr>
              <a:xfrm flipH="1">
                <a:off x="5328833" y="5544845"/>
                <a:ext cx="167000" cy="314409"/>
              </a:xfrm>
              <a:prstGeom prst="bracketPair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67" b="1" dirty="0"/>
              </a:p>
              <a:p>
                <a:pPr algn="ctr"/>
                <a:r>
                  <a:rPr lang="en-US" sz="1200" b="1" dirty="0"/>
                  <a:t>.</a:t>
                </a:r>
              </a:p>
              <a:p>
                <a:pPr algn="ctr"/>
                <a:r>
                  <a:rPr lang="en-US" sz="1200" b="1" dirty="0"/>
                  <a:t>.</a:t>
                </a:r>
              </a:p>
              <a:p>
                <a:pPr algn="ctr"/>
                <a:endParaRPr lang="en-US" sz="1867" b="1" dirty="0"/>
              </a:p>
            </p:txBody>
          </p:sp>
        </p:grpSp>
        <p:sp>
          <p:nvSpPr>
            <p:cNvPr id="25" name="Double Bracket 24">
              <a:extLst>
                <a:ext uri="{FF2B5EF4-FFF2-40B4-BE49-F238E27FC236}">
                  <a16:creationId xmlns:a16="http://schemas.microsoft.com/office/drawing/2014/main" id="{FCD65B6D-EC1C-2741-9534-186D87BBC76B}"/>
                </a:ext>
              </a:extLst>
            </p:cNvPr>
            <p:cNvSpPr/>
            <p:nvPr/>
          </p:nvSpPr>
          <p:spPr>
            <a:xfrm flipH="1">
              <a:off x="3831217" y="3040898"/>
              <a:ext cx="243636" cy="365760"/>
            </a:xfrm>
            <a:prstGeom prst="bracketPair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67" b="1" dirty="0"/>
            </a:p>
            <a:p>
              <a:pPr algn="ctr"/>
              <a:r>
                <a:rPr lang="en-US" sz="1200" b="1" dirty="0"/>
                <a:t>.</a:t>
              </a:r>
            </a:p>
            <a:p>
              <a:pPr algn="ctr"/>
              <a:r>
                <a:rPr lang="en-US" sz="1200" b="1" dirty="0"/>
                <a:t>.</a:t>
              </a:r>
            </a:p>
            <a:p>
              <a:pPr algn="ctr"/>
              <a:endParaRPr lang="en-US" sz="1867" b="1" dirty="0"/>
            </a:p>
          </p:txBody>
        </p:sp>
        <p:sp>
          <p:nvSpPr>
            <p:cNvPr id="27" name="Double Bracket 26">
              <a:extLst>
                <a:ext uri="{FF2B5EF4-FFF2-40B4-BE49-F238E27FC236}">
                  <a16:creationId xmlns:a16="http://schemas.microsoft.com/office/drawing/2014/main" id="{B9BFE8F5-9B32-CB42-B9C7-29579078FF56}"/>
                </a:ext>
              </a:extLst>
            </p:cNvPr>
            <p:cNvSpPr/>
            <p:nvPr/>
          </p:nvSpPr>
          <p:spPr>
            <a:xfrm flipH="1">
              <a:off x="4200134" y="1675958"/>
              <a:ext cx="243636" cy="365760"/>
            </a:xfrm>
            <a:prstGeom prst="bracketPair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67" b="1" dirty="0"/>
            </a:p>
            <a:p>
              <a:pPr algn="ctr"/>
              <a:r>
                <a:rPr lang="en-US" sz="1200" b="1" dirty="0"/>
                <a:t>.</a:t>
              </a:r>
            </a:p>
            <a:p>
              <a:pPr algn="ctr"/>
              <a:r>
                <a:rPr lang="en-US" sz="1200" b="1" dirty="0"/>
                <a:t>.</a:t>
              </a:r>
            </a:p>
            <a:p>
              <a:pPr algn="ctr"/>
              <a:endParaRPr lang="en-US" sz="1867" b="1" dirty="0"/>
            </a:p>
          </p:txBody>
        </p:sp>
        <p:sp>
          <p:nvSpPr>
            <p:cNvPr id="28" name="Double Bracket 27">
              <a:extLst>
                <a:ext uri="{FF2B5EF4-FFF2-40B4-BE49-F238E27FC236}">
                  <a16:creationId xmlns:a16="http://schemas.microsoft.com/office/drawing/2014/main" id="{1E579EAC-E92C-684E-AC97-48D0AEC1A70E}"/>
                </a:ext>
              </a:extLst>
            </p:cNvPr>
            <p:cNvSpPr/>
            <p:nvPr/>
          </p:nvSpPr>
          <p:spPr>
            <a:xfrm flipH="1">
              <a:off x="4953591" y="2125692"/>
              <a:ext cx="243636" cy="365760"/>
            </a:xfrm>
            <a:prstGeom prst="bracketPair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67" b="1" dirty="0"/>
            </a:p>
            <a:p>
              <a:pPr algn="ctr"/>
              <a:r>
                <a:rPr lang="en-US" sz="1200" b="1" dirty="0"/>
                <a:t>.</a:t>
              </a:r>
            </a:p>
            <a:p>
              <a:pPr algn="ctr"/>
              <a:r>
                <a:rPr lang="en-US" sz="1200" b="1" dirty="0"/>
                <a:t>.</a:t>
              </a:r>
            </a:p>
            <a:p>
              <a:pPr algn="ctr"/>
              <a:endParaRPr lang="en-US" sz="1867" b="1" dirty="0"/>
            </a:p>
          </p:txBody>
        </p:sp>
        <p:sp>
          <p:nvSpPr>
            <p:cNvPr id="29" name="Double Bracket 28">
              <a:extLst>
                <a:ext uri="{FF2B5EF4-FFF2-40B4-BE49-F238E27FC236}">
                  <a16:creationId xmlns:a16="http://schemas.microsoft.com/office/drawing/2014/main" id="{CBD8BCEC-CB2F-2545-B653-A4B1474F4C1A}"/>
                </a:ext>
              </a:extLst>
            </p:cNvPr>
            <p:cNvSpPr/>
            <p:nvPr/>
          </p:nvSpPr>
          <p:spPr>
            <a:xfrm flipH="1">
              <a:off x="4998831" y="3064275"/>
              <a:ext cx="243636" cy="365760"/>
            </a:xfrm>
            <a:prstGeom prst="bracketPair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67" b="1" dirty="0"/>
            </a:p>
            <a:p>
              <a:pPr algn="ctr"/>
              <a:r>
                <a:rPr lang="en-US" sz="1200" b="1" dirty="0"/>
                <a:t>.</a:t>
              </a:r>
            </a:p>
            <a:p>
              <a:pPr algn="ctr"/>
              <a:r>
                <a:rPr lang="en-US" sz="1200" b="1" dirty="0"/>
                <a:t>.</a:t>
              </a:r>
            </a:p>
            <a:p>
              <a:pPr algn="ctr"/>
              <a:endParaRPr lang="en-US" sz="1867" b="1" dirty="0"/>
            </a:p>
          </p:txBody>
        </p:sp>
        <p:sp>
          <p:nvSpPr>
            <p:cNvPr id="30" name="Double Bracket 29">
              <a:extLst>
                <a:ext uri="{FF2B5EF4-FFF2-40B4-BE49-F238E27FC236}">
                  <a16:creationId xmlns:a16="http://schemas.microsoft.com/office/drawing/2014/main" id="{1D8F7BF7-04D0-1A48-BAB9-DD488A28282C}"/>
                </a:ext>
              </a:extLst>
            </p:cNvPr>
            <p:cNvSpPr/>
            <p:nvPr/>
          </p:nvSpPr>
          <p:spPr>
            <a:xfrm flipH="1">
              <a:off x="5409854" y="2813306"/>
              <a:ext cx="243636" cy="365760"/>
            </a:xfrm>
            <a:prstGeom prst="bracketPair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67" b="1" dirty="0"/>
            </a:p>
            <a:p>
              <a:pPr algn="ctr"/>
              <a:r>
                <a:rPr lang="en-US" sz="1200" b="1" dirty="0"/>
                <a:t>.</a:t>
              </a:r>
            </a:p>
            <a:p>
              <a:pPr algn="ctr"/>
              <a:r>
                <a:rPr lang="en-US" sz="1200" b="1" dirty="0"/>
                <a:t>.</a:t>
              </a:r>
            </a:p>
            <a:p>
              <a:pPr algn="ctr"/>
              <a:endParaRPr lang="en-US" sz="1867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AB6C72D-A130-0A4A-B028-2FEA5CA04C93}"/>
                  </a:ext>
                </a:extLst>
              </p:cNvPr>
              <p:cNvSpPr/>
              <p:nvPr/>
            </p:nvSpPr>
            <p:spPr>
              <a:xfrm>
                <a:off x="3299947" y="2447881"/>
                <a:ext cx="52373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32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AB6C72D-A130-0A4A-B028-2FEA5CA04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947" y="2447881"/>
                <a:ext cx="52373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4589CEFB-3096-7740-B6EB-A53A23464D4C}"/>
              </a:ext>
            </a:extLst>
          </p:cNvPr>
          <p:cNvSpPr txBox="1">
            <a:spLocks/>
          </p:cNvSpPr>
          <p:nvPr/>
        </p:nvSpPr>
        <p:spPr>
          <a:xfrm>
            <a:off x="594521" y="177800"/>
            <a:ext cx="11002963" cy="1143000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ctr" defTabSz="914352" rtl="0" eaLnBrk="1" latinLnBrk="0" hangingPunct="1">
              <a:spcBef>
                <a:spcPct val="0"/>
              </a:spcBef>
              <a:buNone/>
              <a:defRPr sz="4575" b="0" i="0" kern="1200" cap="none" spc="0">
                <a:ln>
                  <a:noFill/>
                </a:ln>
                <a:solidFill>
                  <a:srgbClr val="C00000"/>
                </a:solidFill>
                <a:effectLst/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algn="l"/>
            <a:r>
              <a:rPr lang="en-GB" sz="4000" dirty="0" err="1">
                <a:latin typeface="Cambria"/>
              </a:rPr>
              <a:t>GNNExplainer</a:t>
            </a:r>
            <a:endParaRPr lang="en-GB" sz="4000" dirty="0">
              <a:latin typeface="Cambri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7136D0B-9D5F-AB4A-B164-5CC88F77880D}"/>
                  </a:ext>
                </a:extLst>
              </p:cNvPr>
              <p:cNvSpPr/>
              <p:nvPr/>
            </p:nvSpPr>
            <p:spPr>
              <a:xfrm>
                <a:off x="2489683" y="3396725"/>
                <a:ext cx="5125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32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7136D0B-9D5F-AB4A-B164-5CC88F7788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683" y="3396725"/>
                <a:ext cx="51251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8A89DE5-B35D-C153-D905-2D9B241B3BE9}"/>
              </a:ext>
            </a:extLst>
          </p:cNvPr>
          <p:cNvCxnSpPr>
            <a:cxnSpLocks/>
          </p:cNvCxnSpPr>
          <p:nvPr/>
        </p:nvCxnSpPr>
        <p:spPr>
          <a:xfrm>
            <a:off x="1691650" y="2238955"/>
            <a:ext cx="1067999" cy="31790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17AFE9-FFA0-EA68-BB93-5C0F4A0C6AFC}"/>
              </a:ext>
            </a:extLst>
          </p:cNvPr>
          <p:cNvSpPr txBox="1"/>
          <p:nvPr/>
        </p:nvSpPr>
        <p:spPr>
          <a:xfrm>
            <a:off x="473937" y="1885323"/>
            <a:ext cx="180530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Helvetica Neue Light" charset="0"/>
                <a:ea typeface="Helvetica Neue Light" charset="0"/>
                <a:cs typeface="Helvetica Neue Light" charset="0"/>
              </a:rPr>
              <a:t>Node Attributes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6CAA6D-88EF-FB7A-D1C4-845ACDD0218C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3823680" y="2223917"/>
            <a:ext cx="2955422" cy="51635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6C06EF6-CB06-6EFC-DBE5-E4C1B19630CA}"/>
              </a:ext>
            </a:extLst>
          </p:cNvPr>
          <p:cNvSpPr txBox="1"/>
          <p:nvPr/>
        </p:nvSpPr>
        <p:spPr>
          <a:xfrm>
            <a:off x="6789152" y="1998831"/>
            <a:ext cx="86433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Helvetica Neue Light" charset="0"/>
                <a:ea typeface="Helvetica Neue Light" charset="0"/>
                <a:cs typeface="Helvetica Neue Light" charset="0"/>
              </a:rPr>
              <a:t>Nodes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F26FEE4-E993-5A82-F0DD-EECA338618DB}"/>
              </a:ext>
            </a:extLst>
          </p:cNvPr>
          <p:cNvCxnSpPr>
            <a:cxnSpLocks/>
          </p:cNvCxnSpPr>
          <p:nvPr/>
        </p:nvCxnSpPr>
        <p:spPr>
          <a:xfrm flipH="1">
            <a:off x="3264813" y="3207802"/>
            <a:ext cx="2895491" cy="53174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2F2C69-9104-8393-AB87-DA28C12590C8}"/>
              </a:ext>
            </a:extLst>
          </p:cNvPr>
          <p:cNvCxnSpPr>
            <a:cxnSpLocks/>
          </p:cNvCxnSpPr>
          <p:nvPr/>
        </p:nvCxnSpPr>
        <p:spPr>
          <a:xfrm flipH="1" flipV="1">
            <a:off x="3254664" y="3181744"/>
            <a:ext cx="2905640" cy="2148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75E7DF7-C3AB-5D11-8D7A-A0178711F847}"/>
              </a:ext>
            </a:extLst>
          </p:cNvPr>
          <p:cNvSpPr txBox="1"/>
          <p:nvPr/>
        </p:nvSpPr>
        <p:spPr>
          <a:xfrm>
            <a:off x="6136882" y="2992429"/>
            <a:ext cx="83869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Helvetica Neue Light" charset="0"/>
                <a:ea typeface="Helvetica Neue Light" charset="0"/>
                <a:cs typeface="Helvetica Neue Light" charset="0"/>
              </a:rPr>
              <a:t>Edges</a:t>
            </a:r>
          </a:p>
        </p:txBody>
      </p:sp>
      <p:sp>
        <p:nvSpPr>
          <p:cNvPr id="60" name="Double Bracket 59">
            <a:extLst>
              <a:ext uri="{FF2B5EF4-FFF2-40B4-BE49-F238E27FC236}">
                <a16:creationId xmlns:a16="http://schemas.microsoft.com/office/drawing/2014/main" id="{C69A668F-2C67-2024-DBDA-59C2AC08C98C}"/>
              </a:ext>
            </a:extLst>
          </p:cNvPr>
          <p:cNvSpPr/>
          <p:nvPr/>
        </p:nvSpPr>
        <p:spPr>
          <a:xfrm flipH="1">
            <a:off x="1131186" y="2572663"/>
            <a:ext cx="411615" cy="611525"/>
          </a:xfrm>
          <a:prstGeom prst="bracket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67" b="1" dirty="0"/>
          </a:p>
          <a:p>
            <a:pPr algn="ctr"/>
            <a:r>
              <a:rPr lang="en-US" sz="1200" b="1" dirty="0"/>
              <a:t>.</a:t>
            </a:r>
          </a:p>
          <a:p>
            <a:pPr algn="ctr"/>
            <a:r>
              <a:rPr lang="en-US" sz="1200" b="1" dirty="0"/>
              <a:t>.</a:t>
            </a:r>
          </a:p>
          <a:p>
            <a:pPr algn="ctr"/>
            <a:endParaRPr lang="en-US" sz="1867" b="1" dirty="0"/>
          </a:p>
        </p:txBody>
      </p:sp>
      <p:sp>
        <p:nvSpPr>
          <p:cNvPr id="61" name="Double Bracket 60">
            <a:extLst>
              <a:ext uri="{FF2B5EF4-FFF2-40B4-BE49-F238E27FC236}">
                <a16:creationId xmlns:a16="http://schemas.microsoft.com/office/drawing/2014/main" id="{EC593F73-EF18-DF9E-0CAE-28873DCA5622}"/>
              </a:ext>
            </a:extLst>
          </p:cNvPr>
          <p:cNvSpPr/>
          <p:nvPr/>
        </p:nvSpPr>
        <p:spPr>
          <a:xfrm flipH="1">
            <a:off x="2269528" y="2855603"/>
            <a:ext cx="411615" cy="611525"/>
          </a:xfrm>
          <a:prstGeom prst="bracket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67" b="1" dirty="0"/>
          </a:p>
          <a:p>
            <a:pPr algn="ctr"/>
            <a:r>
              <a:rPr lang="en-US" sz="1200" b="1" dirty="0"/>
              <a:t>.</a:t>
            </a:r>
          </a:p>
          <a:p>
            <a:pPr algn="ctr"/>
            <a:r>
              <a:rPr lang="en-US" sz="1200" b="1" dirty="0"/>
              <a:t>.</a:t>
            </a:r>
          </a:p>
          <a:p>
            <a:pPr algn="ctr"/>
            <a:endParaRPr lang="en-US" sz="1867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0F7005-22FE-15DD-2876-9F72C23D8172}"/>
              </a:ext>
            </a:extLst>
          </p:cNvPr>
          <p:cNvSpPr txBox="1"/>
          <p:nvPr/>
        </p:nvSpPr>
        <p:spPr>
          <a:xfrm>
            <a:off x="267696" y="6491693"/>
            <a:ext cx="59030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/>
                <a:sym typeface="Cambria"/>
              </a:rPr>
              <a:t>Ying et al. 2019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69EC28-5CB5-4098-71B3-FC772B98F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210" y="3953987"/>
            <a:ext cx="5257800" cy="53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7C3346-A77E-D51E-3882-2402D85AB6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2046" y="4786735"/>
            <a:ext cx="4404127" cy="63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54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IN" sz="4000" dirty="0">
                <a:solidFill>
                  <a:srgbClr val="C00000"/>
                </a:solidFill>
              </a:rPr>
              <a:t>Meta-Learning Approach for Training Explainable GNNs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05A654-B5A6-440F-4BC1-31CAA4779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2" t="8233" r="2949"/>
          <a:stretch/>
        </p:blipFill>
        <p:spPr>
          <a:xfrm>
            <a:off x="1643269" y="1536633"/>
            <a:ext cx="8905461" cy="494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84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IN" sz="4000" dirty="0">
                <a:solidFill>
                  <a:srgbClr val="C00000"/>
                </a:solidFill>
              </a:rPr>
              <a:t>Meta-Learning Approach for Training Explainable GNNs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05A654-B5A6-440F-4BC1-31CAA4779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32" b="8532"/>
          <a:stretch/>
        </p:blipFill>
        <p:spPr>
          <a:xfrm>
            <a:off x="1643269" y="1536633"/>
            <a:ext cx="8905461" cy="494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2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IN" sz="4000" dirty="0">
                <a:solidFill>
                  <a:srgbClr val="C00000"/>
                </a:solidFill>
              </a:rPr>
              <a:t>Results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E03AFE-F513-B948-42F3-6CD95A2FD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248"/>
          <a:stretch/>
        </p:blipFill>
        <p:spPr>
          <a:xfrm>
            <a:off x="1249184" y="1783810"/>
            <a:ext cx="9693632" cy="2142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CCE92E-AD6C-7F4B-3AB2-982CDA1FF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751"/>
          <a:stretch/>
        </p:blipFill>
        <p:spPr>
          <a:xfrm>
            <a:off x="1249184" y="3925956"/>
            <a:ext cx="9693632" cy="191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0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mbria"/>
              <a:buNone/>
            </a:pPr>
            <a:r>
              <a:rPr lang="en-US" dirty="0">
                <a:solidFill>
                  <a:srgbClr val="C00000"/>
                </a:solidFill>
              </a:rPr>
              <a:t>Where to go next?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1243" name="Google Shape;1243;p9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ü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  <a:cs typeface="Arial"/>
              </a:rPr>
              <a:t>Human studies using practitioners and domain experts</a:t>
            </a:r>
            <a:b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  <a:cs typeface="Arial"/>
              </a:rPr>
            </a:b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 charset="0"/>
              <a:ea typeface="Helvetica Neue Light" charset="0"/>
              <a:cs typeface="Arial"/>
            </a:endParaRPr>
          </a:p>
          <a:p>
            <a:pPr lvl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ü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  <a:cs typeface="Arial"/>
              </a:rPr>
              <a:t>Using in hoc explanations to improve model performance</a:t>
            </a:r>
            <a:b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  <a:cs typeface="Arial"/>
              </a:rPr>
            </a:b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 charset="0"/>
              <a:ea typeface="Helvetica Neue Light" charset="0"/>
              <a:cs typeface="Arial"/>
            </a:endParaRPr>
          </a:p>
          <a:p>
            <a:pPr lvl="0">
              <a:lnSpc>
                <a:spcPct val="70000"/>
              </a:lnSpc>
              <a:buFont typeface="Wingdings" pitchFamily="2" charset="2"/>
              <a:buChar char="ü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  <a:cs typeface="Arial"/>
              </a:rPr>
              <a:t>Explaining multi-modal models </a:t>
            </a:r>
            <a:b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  <a:cs typeface="Arial"/>
              </a:rPr>
            </a:b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 charset="0"/>
              <a:ea typeface="Helvetica Neue Light" charset="0"/>
              <a:cs typeface="Arial"/>
            </a:endParaRPr>
          </a:p>
          <a:p>
            <a:pPr lvl="0">
              <a:lnSpc>
                <a:spcPct val="70000"/>
              </a:lnSpc>
              <a:buFont typeface="Wingdings" pitchFamily="2" charset="2"/>
              <a:buChar char="ü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  <a:cs typeface="Arial"/>
              </a:rPr>
              <a:t>Understanding the differences between Adversaries and Explanations</a:t>
            </a:r>
            <a:b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ight" charset="0"/>
                <a:ea typeface="Helvetica Neue Light" charset="0"/>
                <a:cs typeface="Arial"/>
              </a:rPr>
            </a:b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Light" charset="0"/>
              <a:ea typeface="Helvetica Neue Light" charset="0"/>
              <a:cs typeface="Arial"/>
            </a:endParaRPr>
          </a:p>
        </p:txBody>
      </p:sp>
      <p:sp>
        <p:nvSpPr>
          <p:cNvPr id="1244" name="Google Shape;1244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07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2604787" y="3047200"/>
            <a:ext cx="6982426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Understanding Data Hardness</a:t>
            </a:r>
            <a:endParaRPr dirty="0"/>
          </a:p>
        </p:txBody>
      </p:sp>
      <p:sp>
        <p:nvSpPr>
          <p:cNvPr id="90" name="Google Shape;90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2590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mbria"/>
              <a:buNone/>
            </a:pPr>
            <a:r>
              <a:rPr lang="en-US" dirty="0">
                <a:solidFill>
                  <a:srgbClr val="C00000"/>
                </a:solidFill>
              </a:rPr>
              <a:t>Thank You! 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1243" name="Google Shape;1243;p9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ü"/>
            </a:pPr>
            <a:r>
              <a:rPr lang="en-US" sz="2380" dirty="0"/>
              <a:t>Email: </a:t>
            </a:r>
            <a:r>
              <a:rPr lang="en-US" sz="2380" u="sng" dirty="0">
                <a:solidFill>
                  <a:schemeClr val="hlink"/>
                </a:solidFill>
                <a:hlinkClick r:id="rId3"/>
              </a:rPr>
              <a:t>chiragagarwall12@gmail.com</a:t>
            </a:r>
            <a:br>
              <a:rPr lang="en-US" sz="2380" u="sng" dirty="0">
                <a:solidFill>
                  <a:schemeClr val="hlink"/>
                </a:solidFill>
              </a:rPr>
            </a:br>
            <a:endParaRPr lang="en-US" sz="2380" u="sng" dirty="0">
              <a:solidFill>
                <a:schemeClr val="hlink"/>
              </a:solidFill>
            </a:endParaRPr>
          </a:p>
          <a:p>
            <a:pPr lvl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ü"/>
            </a:pPr>
            <a:r>
              <a:rPr lang="en-US" sz="2380" dirty="0">
                <a:solidFill>
                  <a:schemeClr val="tx1"/>
                </a:solidFill>
              </a:rPr>
              <a:t>Twitter: </a:t>
            </a:r>
            <a:r>
              <a:rPr lang="en-US" sz="2380" dirty="0">
                <a:solidFill>
                  <a:schemeClr val="tx1"/>
                </a:solidFill>
                <a:hlinkClick r:id="rId4"/>
              </a:rPr>
              <a:t>@_cagarwal</a:t>
            </a:r>
            <a:br>
              <a:rPr lang="en-US" sz="2380" dirty="0">
                <a:solidFill>
                  <a:schemeClr val="tx1"/>
                </a:solidFill>
              </a:rPr>
            </a:br>
            <a:endParaRPr lang="en-US" sz="2380" dirty="0">
              <a:solidFill>
                <a:schemeClr val="tx1"/>
              </a:solidFill>
            </a:endParaRPr>
          </a:p>
          <a:p>
            <a:pPr lvl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itchFamily="2" charset="2"/>
              <a:buChar char="ü"/>
            </a:pPr>
            <a:r>
              <a:rPr lang="en-US" sz="2380" dirty="0"/>
              <a:t>Trustworthy ML Initiative: </a:t>
            </a:r>
            <a:r>
              <a:rPr lang="en-US" sz="2380" u="sng" dirty="0">
                <a:solidFill>
                  <a:schemeClr val="hlink"/>
                </a:solidFill>
                <a:hlinkClick r:id="rId5"/>
              </a:rPr>
              <a:t>https://www.trustworthyml.org/</a:t>
            </a:r>
            <a:r>
              <a:rPr lang="en-US" sz="2380" dirty="0"/>
              <a:t> 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40" dirty="0"/>
              <a:t>Lots of resources and seminar series on topics related to </a:t>
            </a:r>
            <a:r>
              <a:rPr lang="en-US" sz="2040" dirty="0" err="1"/>
              <a:t>explainability</a:t>
            </a:r>
            <a:r>
              <a:rPr lang="en-US" sz="2040" dirty="0"/>
              <a:t>, fairness, adversarial robustness, differential privacy, causality etc. 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380" dirty="0"/>
          </a:p>
          <a:p>
            <a:pPr marL="4572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380" dirty="0"/>
          </a:p>
          <a:p>
            <a:pPr marL="4572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380" dirty="0"/>
          </a:p>
        </p:txBody>
      </p:sp>
      <p:sp>
        <p:nvSpPr>
          <p:cNvPr id="1244" name="Google Shape;1244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en" sz="4000" dirty="0">
                <a:solidFill>
                  <a:srgbClr val="C00000"/>
                </a:solidFill>
              </a:rPr>
              <a:t>Gradient Based Methods in XAI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67" name="Google Shape;67;p14"/>
          <p:cNvSpPr txBox="1"/>
          <p:nvPr/>
        </p:nvSpPr>
        <p:spPr>
          <a:xfrm>
            <a:off x="900571" y="2909767"/>
            <a:ext cx="4472000" cy="410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6669" b="-33329"/>
            </a:stretch>
          </a:blip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1867"/>
              <a:t> </a:t>
            </a:r>
            <a:endParaRPr sz="1867"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5600" y="2260398"/>
            <a:ext cx="1928400" cy="192837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3944996" y="4350528"/>
            <a:ext cx="2020400" cy="533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2499"/>
            </a:stretch>
          </a:blip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1867"/>
              <a:t> </a:t>
            </a:r>
            <a:endParaRPr sz="1867"/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6">
            <a:alphaModFix/>
          </a:blip>
          <a:srcRect t="1205"/>
          <a:stretch/>
        </p:blipFill>
        <p:spPr>
          <a:xfrm>
            <a:off x="6087601" y="2338567"/>
            <a:ext cx="1786881" cy="17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7">
            <a:alphaModFix/>
          </a:blip>
          <a:srcRect l="2439" b="1555"/>
          <a:stretch/>
        </p:blipFill>
        <p:spPr>
          <a:xfrm>
            <a:off x="8160800" y="2316385"/>
            <a:ext cx="1786867" cy="1769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8">
            <a:alphaModFix/>
          </a:blip>
          <a:srcRect l="2439"/>
          <a:stretch/>
        </p:blipFill>
        <p:spPr>
          <a:xfrm>
            <a:off x="10234000" y="2320671"/>
            <a:ext cx="1786867" cy="176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9">
            <a:alphaModFix/>
          </a:blip>
          <a:srcRect t="7097" r="51686"/>
          <a:stretch/>
        </p:blipFill>
        <p:spPr>
          <a:xfrm>
            <a:off x="3991004" y="2306948"/>
            <a:ext cx="1928401" cy="188180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4374589" y="1928172"/>
            <a:ext cx="1161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1867"/>
              <a:t>Gradient</a:t>
            </a:r>
            <a:endParaRPr sz="1867"/>
          </a:p>
        </p:txBody>
      </p:sp>
      <p:sp>
        <p:nvSpPr>
          <p:cNvPr id="75" name="Google Shape;75;p14"/>
          <p:cNvSpPr txBox="1"/>
          <p:nvPr/>
        </p:nvSpPr>
        <p:spPr>
          <a:xfrm>
            <a:off x="6162336" y="1896571"/>
            <a:ext cx="1599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1867"/>
              <a:t>SmoothGrad</a:t>
            </a:r>
            <a:endParaRPr sz="1867"/>
          </a:p>
        </p:txBody>
      </p:sp>
      <p:sp>
        <p:nvSpPr>
          <p:cNvPr id="76" name="Google Shape;76;p14"/>
          <p:cNvSpPr txBox="1"/>
          <p:nvPr/>
        </p:nvSpPr>
        <p:spPr>
          <a:xfrm>
            <a:off x="8004480" y="1896552"/>
            <a:ext cx="20524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1867"/>
              <a:t>GuidedBackprop</a:t>
            </a:r>
            <a:endParaRPr sz="1867"/>
          </a:p>
        </p:txBody>
      </p:sp>
      <p:sp>
        <p:nvSpPr>
          <p:cNvPr id="77" name="Google Shape;77;p14"/>
          <p:cNvSpPr txBox="1"/>
          <p:nvPr/>
        </p:nvSpPr>
        <p:spPr>
          <a:xfrm>
            <a:off x="10131291" y="1896568"/>
            <a:ext cx="19284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1867"/>
              <a:t>IntegratedGrad</a:t>
            </a:r>
            <a:endParaRPr sz="1867"/>
          </a:p>
        </p:txBody>
      </p:sp>
      <p:sp>
        <p:nvSpPr>
          <p:cNvPr id="78" name="Google Shape;78;p14"/>
          <p:cNvSpPr txBox="1"/>
          <p:nvPr/>
        </p:nvSpPr>
        <p:spPr>
          <a:xfrm>
            <a:off x="3616389" y="4959071"/>
            <a:ext cx="26776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867" b="1" dirty="0">
                <a:solidFill>
                  <a:srgbClr val="C00000"/>
                </a:solidFill>
              </a:rPr>
              <a:t>Noisy &amp; Unintuitive!</a:t>
            </a:r>
            <a:endParaRPr sz="1867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sz="3600" dirty="0">
                <a:solidFill>
                  <a:srgbClr val="C00000"/>
                </a:solidFill>
              </a:rPr>
              <a:t>Hypothesis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>
            <a:off x="0" y="1561730"/>
            <a:ext cx="12192000" cy="126408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" dirty="0"/>
              <a:t>“Gradients of easier examples converge early in training whereas gradients from challenging examples continue to vary throughout training”</a:t>
            </a:r>
            <a:endParaRPr dirty="0"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716" y="3039962"/>
            <a:ext cx="2104915" cy="23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2031" y="3039954"/>
            <a:ext cx="2104915" cy="23038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4171546" y="3698246"/>
            <a:ext cx="3566400" cy="344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t="-6669" b="-33329"/>
            </a:stretch>
          </a:blip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1867"/>
              <a:t> </a:t>
            </a:r>
            <a:endParaRPr sz="1867"/>
          </a:p>
        </p:txBody>
      </p:sp>
      <p:sp>
        <p:nvSpPr>
          <p:cNvPr id="88" name="Google Shape;88;p15"/>
          <p:cNvSpPr/>
          <p:nvPr/>
        </p:nvSpPr>
        <p:spPr>
          <a:xfrm>
            <a:off x="7262546" y="5312295"/>
            <a:ext cx="2040800" cy="5324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2499"/>
            </a:stretch>
          </a:blip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1867"/>
              <a:t> </a:t>
            </a:r>
            <a:endParaRPr sz="1867"/>
          </a:p>
        </p:txBody>
      </p:sp>
      <p:sp>
        <p:nvSpPr>
          <p:cNvPr id="89" name="Google Shape;89;p15"/>
          <p:cNvSpPr txBox="1"/>
          <p:nvPr/>
        </p:nvSpPr>
        <p:spPr>
          <a:xfrm>
            <a:off x="2688189" y="5388536"/>
            <a:ext cx="1812597" cy="876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2400" dirty="0">
                <a:solidFill>
                  <a:schemeClr val="dk2"/>
                </a:solidFill>
              </a:rPr>
              <a:t>32 x 32 x 3</a:t>
            </a:r>
            <a:endParaRPr sz="2400" dirty="0">
              <a:solidFill>
                <a:schemeClr val="dk2"/>
              </a:solidFill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7649784" y="5778168"/>
            <a:ext cx="1266323" cy="876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2400" dirty="0">
                <a:solidFill>
                  <a:schemeClr val="dk2"/>
                </a:solidFill>
              </a:rPr>
              <a:t>32 x 32</a:t>
            </a:r>
            <a:endParaRPr sz="2400" dirty="0">
              <a:solidFill>
                <a:schemeClr val="dk2"/>
              </a:solidFill>
            </a:endParaRPr>
          </a:p>
        </p:txBody>
      </p:sp>
      <p:cxnSp>
        <p:nvCxnSpPr>
          <p:cNvPr id="91" name="Google Shape;91;p15"/>
          <p:cNvCxnSpPr>
            <a:stCxn id="86" idx="3"/>
            <a:endCxn id="85" idx="1"/>
          </p:cNvCxnSpPr>
          <p:nvPr/>
        </p:nvCxnSpPr>
        <p:spPr>
          <a:xfrm>
            <a:off x="4646946" y="4191866"/>
            <a:ext cx="2615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Google Shape;92;p15"/>
          <p:cNvSpPr txBox="1"/>
          <p:nvPr/>
        </p:nvSpPr>
        <p:spPr>
          <a:xfrm>
            <a:off x="4668546" y="4179831"/>
            <a:ext cx="2572400" cy="8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867" dirty="0"/>
              <a:t>channel-averaged gradients</a:t>
            </a:r>
            <a:endParaRPr sz="1867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sz="3600" dirty="0">
                <a:solidFill>
                  <a:srgbClr val="C00000"/>
                </a:solidFill>
              </a:rPr>
              <a:t>Variance of Gradients(VoG)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1"/>
          </p:nvPr>
        </p:nvSpPr>
        <p:spPr>
          <a:xfrm>
            <a:off x="808267" y="1665500"/>
            <a:ext cx="11360800" cy="376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endParaRPr i="1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100" name="Google Shape;100;p16"/>
          <p:cNvCxnSpPr/>
          <p:nvPr/>
        </p:nvCxnSpPr>
        <p:spPr>
          <a:xfrm>
            <a:off x="4042667" y="5790609"/>
            <a:ext cx="8126400" cy="32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6"/>
          <p:cNvCxnSpPr/>
          <p:nvPr/>
        </p:nvCxnSpPr>
        <p:spPr>
          <a:xfrm>
            <a:off x="10649367" y="5681475"/>
            <a:ext cx="0" cy="279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6"/>
          <p:cNvCxnSpPr/>
          <p:nvPr/>
        </p:nvCxnSpPr>
        <p:spPr>
          <a:xfrm>
            <a:off x="8931201" y="5681475"/>
            <a:ext cx="0" cy="279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6"/>
          <p:cNvCxnSpPr/>
          <p:nvPr/>
        </p:nvCxnSpPr>
        <p:spPr>
          <a:xfrm>
            <a:off x="7280534" y="5681475"/>
            <a:ext cx="0" cy="279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6"/>
          <p:cNvCxnSpPr/>
          <p:nvPr/>
        </p:nvCxnSpPr>
        <p:spPr>
          <a:xfrm>
            <a:off x="5629867" y="5637875"/>
            <a:ext cx="0" cy="279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6"/>
          <p:cNvCxnSpPr/>
          <p:nvPr/>
        </p:nvCxnSpPr>
        <p:spPr>
          <a:xfrm>
            <a:off x="4803298" y="5601809"/>
            <a:ext cx="0" cy="279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6"/>
          <p:cNvSpPr txBox="1"/>
          <p:nvPr/>
        </p:nvSpPr>
        <p:spPr>
          <a:xfrm>
            <a:off x="4164901" y="5832209"/>
            <a:ext cx="12768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/>
              <a:t>0 epochs</a:t>
            </a:r>
            <a:endParaRPr sz="1867"/>
          </a:p>
        </p:txBody>
      </p:sp>
      <p:sp>
        <p:nvSpPr>
          <p:cNvPr id="107" name="Google Shape;107;p16"/>
          <p:cNvSpPr txBox="1"/>
          <p:nvPr/>
        </p:nvSpPr>
        <p:spPr>
          <a:xfrm>
            <a:off x="10783467" y="5793675"/>
            <a:ext cx="13800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/>
              <a:t>90 epochs</a:t>
            </a:r>
            <a:endParaRPr sz="1867"/>
          </a:p>
        </p:txBody>
      </p:sp>
      <p:cxnSp>
        <p:nvCxnSpPr>
          <p:cNvPr id="108" name="Google Shape;108;p16"/>
          <p:cNvCxnSpPr>
            <a:cxnSpLocks/>
            <a:stCxn id="109" idx="0"/>
            <a:endCxn id="123" idx="2"/>
          </p:cNvCxnSpPr>
          <p:nvPr/>
        </p:nvCxnSpPr>
        <p:spPr>
          <a:xfrm flipV="1">
            <a:off x="5629851" y="3089999"/>
            <a:ext cx="3065590" cy="1256743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" name="Google Shape;111;p16"/>
          <p:cNvCxnSpPr>
            <a:cxnSpLocks/>
            <a:stCxn id="112" idx="0"/>
            <a:endCxn id="123" idx="2"/>
          </p:cNvCxnSpPr>
          <p:nvPr/>
        </p:nvCxnSpPr>
        <p:spPr>
          <a:xfrm flipH="1" flipV="1">
            <a:off x="8695441" y="3089999"/>
            <a:ext cx="235760" cy="124241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13;p16"/>
          <p:cNvCxnSpPr>
            <a:cxnSpLocks/>
            <a:stCxn id="114" idx="0"/>
            <a:endCxn id="123" idx="2"/>
          </p:cNvCxnSpPr>
          <p:nvPr/>
        </p:nvCxnSpPr>
        <p:spPr>
          <a:xfrm flipH="1" flipV="1">
            <a:off x="8695441" y="3089999"/>
            <a:ext cx="1886426" cy="1286392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451" y="4346742"/>
            <a:ext cx="1276800" cy="12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2134" y="4332409"/>
            <a:ext cx="1276800" cy="12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2801" y="4332409"/>
            <a:ext cx="1276800" cy="12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43467" y="4376391"/>
            <a:ext cx="1276800" cy="12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14267" y="4310658"/>
            <a:ext cx="1276800" cy="127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6"/>
          <p:cNvCxnSpPr>
            <a:cxnSpLocks/>
            <a:endCxn id="123" idx="2"/>
          </p:cNvCxnSpPr>
          <p:nvPr/>
        </p:nvCxnSpPr>
        <p:spPr>
          <a:xfrm flipV="1">
            <a:off x="7280667" y="3089999"/>
            <a:ext cx="1414774" cy="124221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" name="Google Shape;118;p16"/>
          <p:cNvSpPr txBox="1"/>
          <p:nvPr/>
        </p:nvSpPr>
        <p:spPr>
          <a:xfrm>
            <a:off x="359499" y="1514712"/>
            <a:ext cx="1180396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algn="ctr"/>
            <a:r>
              <a:rPr lang="en" sz="2400" dirty="0">
                <a:solidFill>
                  <a:schemeClr val="dk2"/>
                </a:solidFill>
              </a:rPr>
              <a:t>Capture channel-averaged gradients over K checkpoints to calculate pixel-wise VoG</a:t>
            </a:r>
            <a:endParaRPr sz="1867" dirty="0"/>
          </a:p>
        </p:txBody>
      </p:sp>
      <p:pic>
        <p:nvPicPr>
          <p:cNvPr id="125" name="Google Shape;12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31657" y="4075375"/>
            <a:ext cx="189653" cy="1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18501" y="4080458"/>
            <a:ext cx="260000" cy="19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74D35A8-95F9-483D-201A-B709F8070180}"/>
              </a:ext>
            </a:extLst>
          </p:cNvPr>
          <p:cNvGrpSpPr/>
          <p:nvPr/>
        </p:nvGrpSpPr>
        <p:grpSpPr>
          <a:xfrm>
            <a:off x="1371877" y="2108332"/>
            <a:ext cx="8837209" cy="1882235"/>
            <a:chOff x="1371877" y="2108332"/>
            <a:chExt cx="8837209" cy="1882235"/>
          </a:xfrm>
        </p:grpSpPr>
        <p:pic>
          <p:nvPicPr>
            <p:cNvPr id="119" name="Google Shape;119;p16"/>
            <p:cNvPicPr preferRelativeResize="0"/>
            <p:nvPr/>
          </p:nvPicPr>
          <p:blipFill rotWithShape="1">
            <a:blip r:embed="rId10">
              <a:alphaModFix/>
            </a:blip>
            <a:srcRect r="3611"/>
            <a:stretch/>
          </p:blipFill>
          <p:spPr>
            <a:xfrm>
              <a:off x="1371877" y="2122458"/>
              <a:ext cx="3595164" cy="981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6"/>
            <p:cNvPicPr preferRelativeResize="0"/>
            <p:nvPr/>
          </p:nvPicPr>
          <p:blipFill rotWithShape="1">
            <a:blip r:embed="rId11">
              <a:alphaModFix/>
            </a:blip>
            <a:srcRect r="7514"/>
            <a:stretch/>
          </p:blipFill>
          <p:spPr>
            <a:xfrm>
              <a:off x="2380849" y="3092167"/>
              <a:ext cx="1661801" cy="898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2" name="Google Shape;122;p16"/>
            <p:cNvCxnSpPr/>
            <p:nvPr/>
          </p:nvCxnSpPr>
          <p:spPr>
            <a:xfrm>
              <a:off x="5004704" y="2639551"/>
              <a:ext cx="20424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123" name="Google Shape;123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181795" y="2108332"/>
              <a:ext cx="3027291" cy="9816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16"/>
            <p:cNvSpPr txBox="1"/>
            <p:nvPr/>
          </p:nvSpPr>
          <p:spPr>
            <a:xfrm>
              <a:off x="5355503" y="2202634"/>
              <a:ext cx="1219600" cy="533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" sz="1867"/>
                <a:t>Average</a:t>
              </a:r>
              <a:endParaRPr sz="1867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A18076F-DC34-750D-EBFD-030A1881EB97}"/>
                </a:ext>
              </a:extLst>
            </p:cNvPr>
            <p:cNvSpPr txBox="1"/>
            <p:nvPr/>
          </p:nvSpPr>
          <p:spPr>
            <a:xfrm>
              <a:off x="1503686" y="335775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where,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0CF7C34-EB89-962C-1009-7EDB7A530F4C}"/>
              </a:ext>
            </a:extLst>
          </p:cNvPr>
          <p:cNvSpPr txBox="1"/>
          <p:nvPr/>
        </p:nvSpPr>
        <p:spPr>
          <a:xfrm>
            <a:off x="267696" y="6491693"/>
            <a:ext cx="59030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mbria"/>
                <a:sym typeface="Cambria"/>
              </a:rPr>
              <a:t>Agarwal et al. 2022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sz="3600" dirty="0">
                <a:solidFill>
                  <a:srgbClr val="C00000"/>
                </a:solidFill>
              </a:rPr>
              <a:t>VoG: Toy Experiment</a:t>
            </a:r>
            <a:endParaRPr sz="36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F4572B-B1C4-4846-9E4F-17F9B0B278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0" y="1356967"/>
            <a:ext cx="6096000" cy="4579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801500-2EA3-55BB-250E-FE9A817E2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70"/>
          <a:stretch/>
        </p:blipFill>
        <p:spPr>
          <a:xfrm>
            <a:off x="6202016" y="1356967"/>
            <a:ext cx="5989983" cy="45796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sz="3600" dirty="0">
                <a:solidFill>
                  <a:srgbClr val="C00000"/>
                </a:solidFill>
              </a:rPr>
              <a:t>Task 1: Exploring Feature Importance</a:t>
            </a:r>
            <a:endParaRPr sz="3600" dirty="0">
              <a:solidFill>
                <a:srgbClr val="C00000"/>
              </a:solidFill>
            </a:endParaRPr>
          </a:p>
        </p:txBody>
      </p:sp>
      <p:cxnSp>
        <p:nvCxnSpPr>
          <p:cNvPr id="132" name="Google Shape;132;p17"/>
          <p:cNvCxnSpPr/>
          <p:nvPr/>
        </p:nvCxnSpPr>
        <p:spPr>
          <a:xfrm>
            <a:off x="1225144" y="5025617"/>
            <a:ext cx="9815600" cy="31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17"/>
          <p:cNvCxnSpPr/>
          <p:nvPr/>
        </p:nvCxnSpPr>
        <p:spPr>
          <a:xfrm>
            <a:off x="9205338" y="4920790"/>
            <a:ext cx="0" cy="268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17"/>
          <p:cNvCxnSpPr/>
          <p:nvPr/>
        </p:nvCxnSpPr>
        <p:spPr>
          <a:xfrm>
            <a:off x="7129974" y="4920790"/>
            <a:ext cx="0" cy="268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17"/>
          <p:cNvCxnSpPr/>
          <p:nvPr/>
        </p:nvCxnSpPr>
        <p:spPr>
          <a:xfrm>
            <a:off x="5136144" y="4920790"/>
            <a:ext cx="0" cy="268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7"/>
          <p:cNvCxnSpPr/>
          <p:nvPr/>
        </p:nvCxnSpPr>
        <p:spPr>
          <a:xfrm>
            <a:off x="3142313" y="4878910"/>
            <a:ext cx="0" cy="268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7"/>
          <p:cNvCxnSpPr/>
          <p:nvPr/>
        </p:nvCxnSpPr>
        <p:spPr>
          <a:xfrm>
            <a:off x="2143905" y="4844266"/>
            <a:ext cx="0" cy="2680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" name="Google Shape;138;p17"/>
          <p:cNvSpPr txBox="1"/>
          <p:nvPr/>
        </p:nvSpPr>
        <p:spPr>
          <a:xfrm>
            <a:off x="1372789" y="5065575"/>
            <a:ext cx="1542000" cy="6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/>
              <a:t>0 epochs</a:t>
            </a:r>
            <a:endParaRPr sz="1867"/>
          </a:p>
        </p:txBody>
      </p:sp>
      <p:sp>
        <p:nvSpPr>
          <p:cNvPr id="139" name="Google Shape;139;p17"/>
          <p:cNvSpPr txBox="1"/>
          <p:nvPr/>
        </p:nvSpPr>
        <p:spPr>
          <a:xfrm>
            <a:off x="9367317" y="5028562"/>
            <a:ext cx="1666800" cy="6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/>
              <a:t>90 epochs</a:t>
            </a:r>
            <a:endParaRPr sz="1867"/>
          </a:p>
        </p:txBody>
      </p:sp>
      <p:sp>
        <p:nvSpPr>
          <p:cNvPr id="140" name="Google Shape;140;p17"/>
          <p:cNvSpPr txBox="1"/>
          <p:nvPr/>
        </p:nvSpPr>
        <p:spPr>
          <a:xfrm>
            <a:off x="916434" y="5525535"/>
            <a:ext cx="3876400" cy="2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 b="1"/>
              <a:t>Early Stage Training</a:t>
            </a:r>
            <a:endParaRPr sz="1867" b="1"/>
          </a:p>
        </p:txBody>
      </p:sp>
      <p:sp>
        <p:nvSpPr>
          <p:cNvPr id="141" name="Google Shape;141;p17"/>
          <p:cNvSpPr txBox="1"/>
          <p:nvPr/>
        </p:nvSpPr>
        <p:spPr>
          <a:xfrm>
            <a:off x="8924270" y="5525533"/>
            <a:ext cx="2742400" cy="2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867" b="1"/>
              <a:t>Late Stage Training</a:t>
            </a:r>
            <a:endParaRPr sz="1867" b="1"/>
          </a:p>
        </p:txBody>
      </p:sp>
      <p:pic>
        <p:nvPicPr>
          <p:cNvPr id="142" name="Google Shape;14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4555" y="1959433"/>
            <a:ext cx="5011845" cy="2939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734" y="1961306"/>
            <a:ext cx="5011835" cy="2833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278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sz="3600" dirty="0">
                <a:solidFill>
                  <a:srgbClr val="C00000"/>
                </a:solidFill>
              </a:rPr>
              <a:t>Task 2: Relative Ranking</a:t>
            </a:r>
            <a:endParaRPr sz="3600" dirty="0">
              <a:solidFill>
                <a:srgbClr val="C00000"/>
              </a:solidFill>
            </a:endParaRPr>
          </a:p>
        </p:txBody>
      </p:sp>
      <p:pic>
        <p:nvPicPr>
          <p:cNvPr id="149" name="Google Shape;14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8034" y="2062034"/>
            <a:ext cx="5514100" cy="378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334" y="2062034"/>
            <a:ext cx="5506825" cy="3782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13658</TotalTime>
  <Words>558</Words>
  <Application>Microsoft Macintosh PowerPoint</Application>
  <PresentationFormat>Widescreen</PresentationFormat>
  <Paragraphs>186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Helvetica Neue Light</vt:lpstr>
      <vt:lpstr>Wingdings</vt:lpstr>
      <vt:lpstr>Courier New</vt:lpstr>
      <vt:lpstr>Cambria</vt:lpstr>
      <vt:lpstr>Cambria Math</vt:lpstr>
      <vt:lpstr>Calibri</vt:lpstr>
      <vt:lpstr>2_Office Theme</vt:lpstr>
      <vt:lpstr>Explainable Artificial Intelligence: Overview, Limitations and Way Forward</vt:lpstr>
      <vt:lpstr>The Road Ahead</vt:lpstr>
      <vt:lpstr>Understanding Data Hardness</vt:lpstr>
      <vt:lpstr>Gradient Based Methods in XAI</vt:lpstr>
      <vt:lpstr>Hypothesis</vt:lpstr>
      <vt:lpstr>Variance of Gradients(VoG)</vt:lpstr>
      <vt:lpstr>VoG: Toy Experiment</vt:lpstr>
      <vt:lpstr>Task 1: Exploring Feature Importance</vt:lpstr>
      <vt:lpstr>Task 2: Relative Ranking</vt:lpstr>
      <vt:lpstr>Task 3: Analyzing misclassification</vt:lpstr>
      <vt:lpstr>Task 4: Effective Unsupervised Auditing Tool</vt:lpstr>
      <vt:lpstr>Task 5: Out-of-Distribution (OoD) Detection</vt:lpstr>
      <vt:lpstr>Stability of VoG Ranking</vt:lpstr>
      <vt:lpstr>VoG Takeaways</vt:lpstr>
      <vt:lpstr>Learning a Sparser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Takeaways</vt:lpstr>
      <vt:lpstr>Learning Better Explanations</vt:lpstr>
      <vt:lpstr>PowerPoint Presentation</vt:lpstr>
      <vt:lpstr>PowerPoint Presentation</vt:lpstr>
      <vt:lpstr>Meta-Learning Approach for Training Explainable GNNs</vt:lpstr>
      <vt:lpstr>Meta-Learning Approach for Training Explainable GNNs</vt:lpstr>
      <vt:lpstr>Results</vt:lpstr>
      <vt:lpstr>Where to go next?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Explainable Machine Learning:  Understanding the Limits &amp; Pushing the Boundaries</dc:title>
  <dc:creator>Sameer Singh</dc:creator>
  <cp:lastModifiedBy>Chirag Agarwal</cp:lastModifiedBy>
  <cp:revision>123</cp:revision>
  <dcterms:created xsi:type="dcterms:W3CDTF">2019-11-02T00:42:30Z</dcterms:created>
  <dcterms:modified xsi:type="dcterms:W3CDTF">2022-09-09T03:50:14Z</dcterms:modified>
</cp:coreProperties>
</file>